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80" r:id="rId3"/>
    <p:sldId id="298" r:id="rId4"/>
    <p:sldId id="296" r:id="rId5"/>
    <p:sldId id="299" r:id="rId6"/>
    <p:sldId id="259" r:id="rId7"/>
    <p:sldId id="282" r:id="rId8"/>
    <p:sldId id="301" r:id="rId9"/>
    <p:sldId id="284" r:id="rId10"/>
    <p:sldId id="286" r:id="rId11"/>
    <p:sldId id="285" r:id="rId12"/>
    <p:sldId id="317" r:id="rId13"/>
    <p:sldId id="303" r:id="rId14"/>
    <p:sldId id="310" r:id="rId15"/>
    <p:sldId id="313" r:id="rId16"/>
    <p:sldId id="304" r:id="rId17"/>
    <p:sldId id="312" r:id="rId18"/>
    <p:sldId id="314" r:id="rId19"/>
    <p:sldId id="316" r:id="rId20"/>
    <p:sldId id="305" r:id="rId21"/>
    <p:sldId id="279" r:id="rId22"/>
    <p:sldId id="297" r:id="rId23"/>
    <p:sldId id="300" r:id="rId24"/>
    <p:sldId id="309" r:id="rId25"/>
    <p:sldId id="311" r:id="rId26"/>
    <p:sldId id="319"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E74"/>
    <a:srgbClr val="E0E0E0"/>
    <a:srgbClr val="91BFDB"/>
    <a:srgbClr val="D73027"/>
    <a:srgbClr val="D9D9D9"/>
    <a:srgbClr val="FFD37F"/>
    <a:srgbClr val="F57A7A"/>
    <a:srgbClr val="EEB500"/>
    <a:srgbClr val="63747B"/>
    <a:srgbClr val="C50E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78632" autoAdjust="0"/>
  </p:normalViewPr>
  <p:slideViewPr>
    <p:cSldViewPr snapToGrid="0">
      <p:cViewPr varScale="1">
        <p:scale>
          <a:sx n="50" d="100"/>
          <a:sy n="50" d="100"/>
        </p:scale>
        <p:origin x="128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76A0F-4388-43ED-BB46-723AA288A7B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DD06A153-7BD6-4561-BB1F-DEDC97876D58}">
      <dgm:prSet phldrT="[Texte]" custT="1">
        <dgm:style>
          <a:lnRef idx="2">
            <a:schemeClr val="accent3"/>
          </a:lnRef>
          <a:fillRef idx="1">
            <a:schemeClr val="lt1"/>
          </a:fillRef>
          <a:effectRef idx="0">
            <a:schemeClr val="accent3"/>
          </a:effectRef>
          <a:fontRef idx="minor">
            <a:schemeClr val="dk1"/>
          </a:fontRef>
        </dgm:style>
      </dgm:prSet>
      <dgm:spPr/>
      <dgm:t>
        <a:bodyPr/>
        <a:lstStyle/>
        <a:p>
          <a:r>
            <a:rPr lang="fr-FR" sz="3200" dirty="0"/>
            <a:t>Altitude</a:t>
          </a:r>
        </a:p>
      </dgm:t>
    </dgm:pt>
    <dgm:pt modelId="{046F8861-C82D-4400-965F-639CD91744BE}" type="parTrans" cxnId="{E5BBF356-647D-4629-80FF-AD215274E5EA}">
      <dgm:prSet/>
      <dgm:spPr/>
      <dgm:t>
        <a:bodyPr/>
        <a:lstStyle/>
        <a:p>
          <a:endParaRPr lang="fr-FR"/>
        </a:p>
      </dgm:t>
    </dgm:pt>
    <dgm:pt modelId="{5828F8F2-595E-410E-95D5-28A6A7D0C038}" type="sibTrans" cxnId="{E5BBF356-647D-4629-80FF-AD215274E5EA}">
      <dgm:prSet/>
      <dgm:spPr/>
      <dgm:t>
        <a:bodyPr/>
        <a:lstStyle/>
        <a:p>
          <a:endParaRPr lang="fr-FR"/>
        </a:p>
      </dgm:t>
    </dgm:pt>
    <dgm:pt modelId="{A514F38B-A2AF-489D-9EFA-AFFE16B89E99}">
      <dgm:prSet phldrT="[Texte]" custT="1">
        <dgm:style>
          <a:lnRef idx="2">
            <a:schemeClr val="accent3"/>
          </a:lnRef>
          <a:fillRef idx="1">
            <a:schemeClr val="lt1"/>
          </a:fillRef>
          <a:effectRef idx="0">
            <a:schemeClr val="accent3"/>
          </a:effectRef>
          <a:fontRef idx="minor">
            <a:schemeClr val="dk1"/>
          </a:fontRef>
        </dgm:style>
      </dgm:prSet>
      <dgm:spPr/>
      <dgm:t>
        <a:bodyPr/>
        <a:lstStyle/>
        <a:p>
          <a:r>
            <a:rPr lang="fr-FR" sz="3200" dirty="0"/>
            <a:t>Hauteur moyenne de la canopée</a:t>
          </a:r>
        </a:p>
      </dgm:t>
    </dgm:pt>
    <dgm:pt modelId="{A6B97933-8FF4-4FA4-88FE-C816E326EB65}" type="parTrans" cxnId="{B12D7F1A-A0F3-463C-837C-60FC1A06EED4}">
      <dgm:prSet/>
      <dgm:spPr/>
      <dgm:t>
        <a:bodyPr/>
        <a:lstStyle/>
        <a:p>
          <a:endParaRPr lang="fr-FR"/>
        </a:p>
      </dgm:t>
    </dgm:pt>
    <dgm:pt modelId="{EAEFAF82-6918-45A9-AE34-CBCEAB16EB7F}" type="sibTrans" cxnId="{B12D7F1A-A0F3-463C-837C-60FC1A06EED4}">
      <dgm:prSet/>
      <dgm:spPr/>
      <dgm:t>
        <a:bodyPr/>
        <a:lstStyle/>
        <a:p>
          <a:endParaRPr lang="fr-FR"/>
        </a:p>
      </dgm:t>
    </dgm:pt>
    <dgm:pt modelId="{8A85D00E-E11B-43F9-BEA3-6F0EC5968B06}">
      <dgm:prSet phldrT="[Texte]" custT="1">
        <dgm:style>
          <a:lnRef idx="2">
            <a:schemeClr val="accent3"/>
          </a:lnRef>
          <a:fillRef idx="1">
            <a:schemeClr val="lt1"/>
          </a:fillRef>
          <a:effectRef idx="0">
            <a:schemeClr val="accent3"/>
          </a:effectRef>
          <a:fontRef idx="minor">
            <a:schemeClr val="dk1"/>
          </a:fontRef>
        </dgm:style>
      </dgm:prSet>
      <dgm:spPr/>
      <dgm:t>
        <a:bodyPr/>
        <a:lstStyle/>
        <a:p>
          <a:r>
            <a:rPr lang="fr-FR" sz="3200" dirty="0"/>
            <a:t>Densité sous la canopée</a:t>
          </a:r>
        </a:p>
      </dgm:t>
    </dgm:pt>
    <dgm:pt modelId="{A2425B50-0B36-44B9-999C-1608CD4D0A0D}" type="parTrans" cxnId="{57B5D074-5D33-48F1-A54E-55FC439C604B}">
      <dgm:prSet/>
      <dgm:spPr/>
      <dgm:t>
        <a:bodyPr/>
        <a:lstStyle/>
        <a:p>
          <a:endParaRPr lang="fr-FR"/>
        </a:p>
      </dgm:t>
    </dgm:pt>
    <dgm:pt modelId="{9E4A23F0-58FA-4269-9D39-D0F485B38E02}" type="sibTrans" cxnId="{57B5D074-5D33-48F1-A54E-55FC439C604B}">
      <dgm:prSet/>
      <dgm:spPr/>
      <dgm:t>
        <a:bodyPr/>
        <a:lstStyle/>
        <a:p>
          <a:endParaRPr lang="fr-FR"/>
        </a:p>
      </dgm:t>
    </dgm:pt>
    <dgm:pt modelId="{B065B75B-30CD-4595-A024-F27598352D5E}">
      <dgm:prSet phldrT="[Texte]" custT="1">
        <dgm:style>
          <a:lnRef idx="2">
            <a:schemeClr val="accent3"/>
          </a:lnRef>
          <a:fillRef idx="1">
            <a:schemeClr val="lt1"/>
          </a:fillRef>
          <a:effectRef idx="0">
            <a:schemeClr val="accent3"/>
          </a:effectRef>
          <a:fontRef idx="minor">
            <a:schemeClr val="dk1"/>
          </a:fontRef>
        </dgm:style>
      </dgm:prSet>
      <dgm:spPr/>
      <dgm:t>
        <a:bodyPr/>
        <a:lstStyle/>
        <a:p>
          <a:r>
            <a:rPr lang="fr-FR" sz="3200" dirty="0"/>
            <a:t>% de Sapin baumier</a:t>
          </a:r>
        </a:p>
      </dgm:t>
    </dgm:pt>
    <dgm:pt modelId="{71D4A2EB-4E5D-460D-BFC9-229C569F0F08}" type="parTrans" cxnId="{820CC0F5-68BF-4BC6-A368-B6980012C761}">
      <dgm:prSet/>
      <dgm:spPr/>
      <dgm:t>
        <a:bodyPr/>
        <a:lstStyle/>
        <a:p>
          <a:endParaRPr lang="fr-FR"/>
        </a:p>
      </dgm:t>
    </dgm:pt>
    <dgm:pt modelId="{AA336D13-6DFE-455E-B0BF-2115A7A1EE6C}" type="sibTrans" cxnId="{820CC0F5-68BF-4BC6-A368-B6980012C761}">
      <dgm:prSet/>
      <dgm:spPr/>
      <dgm:t>
        <a:bodyPr/>
        <a:lstStyle/>
        <a:p>
          <a:endParaRPr lang="fr-FR"/>
        </a:p>
      </dgm:t>
    </dgm:pt>
    <dgm:pt modelId="{6783C715-0051-46B5-99AF-ABABBFB4F4D2}" type="pres">
      <dgm:prSet presAssocID="{91576A0F-4388-43ED-BB46-723AA288A7B9}" presName="diagram" presStyleCnt="0">
        <dgm:presLayoutVars>
          <dgm:dir/>
          <dgm:resizeHandles val="exact"/>
        </dgm:presLayoutVars>
      </dgm:prSet>
      <dgm:spPr/>
    </dgm:pt>
    <dgm:pt modelId="{0CAA49A0-BD23-445C-B522-2BBB433DCAA9}" type="pres">
      <dgm:prSet presAssocID="{DD06A153-7BD6-4561-BB1F-DEDC97876D58}" presName="node" presStyleLbl="node1" presStyleIdx="0" presStyleCnt="4">
        <dgm:presLayoutVars>
          <dgm:bulletEnabled val="1"/>
        </dgm:presLayoutVars>
      </dgm:prSet>
      <dgm:spPr/>
    </dgm:pt>
    <dgm:pt modelId="{5F25F50E-B28A-4BBC-B5DE-004B20E12C7D}" type="pres">
      <dgm:prSet presAssocID="{5828F8F2-595E-410E-95D5-28A6A7D0C038}" presName="sibTrans" presStyleCnt="0"/>
      <dgm:spPr/>
    </dgm:pt>
    <dgm:pt modelId="{A138B4E3-85B1-4C49-B3A5-4A51D0FD8528}" type="pres">
      <dgm:prSet presAssocID="{A514F38B-A2AF-489D-9EFA-AFFE16B89E99}" presName="node" presStyleLbl="node1" presStyleIdx="1" presStyleCnt="4">
        <dgm:presLayoutVars>
          <dgm:bulletEnabled val="1"/>
        </dgm:presLayoutVars>
      </dgm:prSet>
      <dgm:spPr/>
    </dgm:pt>
    <dgm:pt modelId="{0EB124F1-021F-41A9-91AE-64E67378D72C}" type="pres">
      <dgm:prSet presAssocID="{EAEFAF82-6918-45A9-AE34-CBCEAB16EB7F}" presName="sibTrans" presStyleCnt="0"/>
      <dgm:spPr/>
    </dgm:pt>
    <dgm:pt modelId="{8AC0E192-791E-420B-81D2-1D7D07F5539E}" type="pres">
      <dgm:prSet presAssocID="{8A85D00E-E11B-43F9-BEA3-6F0EC5968B06}" presName="node" presStyleLbl="node1" presStyleIdx="2" presStyleCnt="4">
        <dgm:presLayoutVars>
          <dgm:bulletEnabled val="1"/>
        </dgm:presLayoutVars>
      </dgm:prSet>
      <dgm:spPr/>
    </dgm:pt>
    <dgm:pt modelId="{402F32A5-6407-4652-AFD9-FB04DCED397A}" type="pres">
      <dgm:prSet presAssocID="{9E4A23F0-58FA-4269-9D39-D0F485B38E02}" presName="sibTrans" presStyleCnt="0"/>
      <dgm:spPr/>
    </dgm:pt>
    <dgm:pt modelId="{FD43FB58-5A3E-460A-A7F7-9CE1D37CCF96}" type="pres">
      <dgm:prSet presAssocID="{B065B75B-30CD-4595-A024-F27598352D5E}" presName="node" presStyleLbl="node1" presStyleIdx="3" presStyleCnt="4">
        <dgm:presLayoutVars>
          <dgm:bulletEnabled val="1"/>
        </dgm:presLayoutVars>
      </dgm:prSet>
      <dgm:spPr/>
    </dgm:pt>
  </dgm:ptLst>
  <dgm:cxnLst>
    <dgm:cxn modelId="{B12D7F1A-A0F3-463C-837C-60FC1A06EED4}" srcId="{91576A0F-4388-43ED-BB46-723AA288A7B9}" destId="{A514F38B-A2AF-489D-9EFA-AFFE16B89E99}" srcOrd="1" destOrd="0" parTransId="{A6B97933-8FF4-4FA4-88FE-C816E326EB65}" sibTransId="{EAEFAF82-6918-45A9-AE34-CBCEAB16EB7F}"/>
    <dgm:cxn modelId="{4B4EA124-B01C-45B2-9581-7555984C1501}" type="presOf" srcId="{8A85D00E-E11B-43F9-BEA3-6F0EC5968B06}" destId="{8AC0E192-791E-420B-81D2-1D7D07F5539E}" srcOrd="0" destOrd="0" presId="urn:microsoft.com/office/officeart/2005/8/layout/default"/>
    <dgm:cxn modelId="{31F7875E-6F42-4D92-A141-BFD050AEEE24}" type="presOf" srcId="{A514F38B-A2AF-489D-9EFA-AFFE16B89E99}" destId="{A138B4E3-85B1-4C49-B3A5-4A51D0FD8528}" srcOrd="0" destOrd="0" presId="urn:microsoft.com/office/officeart/2005/8/layout/default"/>
    <dgm:cxn modelId="{57B5D074-5D33-48F1-A54E-55FC439C604B}" srcId="{91576A0F-4388-43ED-BB46-723AA288A7B9}" destId="{8A85D00E-E11B-43F9-BEA3-6F0EC5968B06}" srcOrd="2" destOrd="0" parTransId="{A2425B50-0B36-44B9-999C-1608CD4D0A0D}" sibTransId="{9E4A23F0-58FA-4269-9D39-D0F485B38E02}"/>
    <dgm:cxn modelId="{E5BBF356-647D-4629-80FF-AD215274E5EA}" srcId="{91576A0F-4388-43ED-BB46-723AA288A7B9}" destId="{DD06A153-7BD6-4561-BB1F-DEDC97876D58}" srcOrd="0" destOrd="0" parTransId="{046F8861-C82D-4400-965F-639CD91744BE}" sibTransId="{5828F8F2-595E-410E-95D5-28A6A7D0C038}"/>
    <dgm:cxn modelId="{F8927B78-994B-4802-8440-EE37F89BA08E}" type="presOf" srcId="{91576A0F-4388-43ED-BB46-723AA288A7B9}" destId="{6783C715-0051-46B5-99AF-ABABBFB4F4D2}" srcOrd="0" destOrd="0" presId="urn:microsoft.com/office/officeart/2005/8/layout/default"/>
    <dgm:cxn modelId="{F2C739A8-981E-4EFF-A634-2EE0CEF5F27B}" type="presOf" srcId="{DD06A153-7BD6-4561-BB1F-DEDC97876D58}" destId="{0CAA49A0-BD23-445C-B522-2BBB433DCAA9}" srcOrd="0" destOrd="0" presId="urn:microsoft.com/office/officeart/2005/8/layout/default"/>
    <dgm:cxn modelId="{027A25B4-AAE8-4C4C-A01E-710A7E5DBC3A}" type="presOf" srcId="{B065B75B-30CD-4595-A024-F27598352D5E}" destId="{FD43FB58-5A3E-460A-A7F7-9CE1D37CCF96}" srcOrd="0" destOrd="0" presId="urn:microsoft.com/office/officeart/2005/8/layout/default"/>
    <dgm:cxn modelId="{820CC0F5-68BF-4BC6-A368-B6980012C761}" srcId="{91576A0F-4388-43ED-BB46-723AA288A7B9}" destId="{B065B75B-30CD-4595-A024-F27598352D5E}" srcOrd="3" destOrd="0" parTransId="{71D4A2EB-4E5D-460D-BFC9-229C569F0F08}" sibTransId="{AA336D13-6DFE-455E-B0BF-2115A7A1EE6C}"/>
    <dgm:cxn modelId="{10414052-C360-413C-8A59-C245A19CF2F1}" type="presParOf" srcId="{6783C715-0051-46B5-99AF-ABABBFB4F4D2}" destId="{0CAA49A0-BD23-445C-B522-2BBB433DCAA9}" srcOrd="0" destOrd="0" presId="urn:microsoft.com/office/officeart/2005/8/layout/default"/>
    <dgm:cxn modelId="{94FCEF9E-2578-40EC-BB07-195473CA4217}" type="presParOf" srcId="{6783C715-0051-46B5-99AF-ABABBFB4F4D2}" destId="{5F25F50E-B28A-4BBC-B5DE-004B20E12C7D}" srcOrd="1" destOrd="0" presId="urn:microsoft.com/office/officeart/2005/8/layout/default"/>
    <dgm:cxn modelId="{BF94CB36-66BA-4365-B8F2-12BBA9791EEE}" type="presParOf" srcId="{6783C715-0051-46B5-99AF-ABABBFB4F4D2}" destId="{A138B4E3-85B1-4C49-B3A5-4A51D0FD8528}" srcOrd="2" destOrd="0" presId="urn:microsoft.com/office/officeart/2005/8/layout/default"/>
    <dgm:cxn modelId="{6900FE89-20A2-4494-9B30-896A198850D1}" type="presParOf" srcId="{6783C715-0051-46B5-99AF-ABABBFB4F4D2}" destId="{0EB124F1-021F-41A9-91AE-64E67378D72C}" srcOrd="3" destOrd="0" presId="urn:microsoft.com/office/officeart/2005/8/layout/default"/>
    <dgm:cxn modelId="{BFD4E15B-9C5F-486F-A955-96259E045830}" type="presParOf" srcId="{6783C715-0051-46B5-99AF-ABABBFB4F4D2}" destId="{8AC0E192-791E-420B-81D2-1D7D07F5539E}" srcOrd="4" destOrd="0" presId="urn:microsoft.com/office/officeart/2005/8/layout/default"/>
    <dgm:cxn modelId="{357C085C-D18B-4627-BC71-5A33CD42A4A9}" type="presParOf" srcId="{6783C715-0051-46B5-99AF-ABABBFB4F4D2}" destId="{402F32A5-6407-4652-AFD9-FB04DCED397A}" srcOrd="5" destOrd="0" presId="urn:microsoft.com/office/officeart/2005/8/layout/default"/>
    <dgm:cxn modelId="{52C75F1F-0A08-4DF3-9B8A-97B10BD1D253}" type="presParOf" srcId="{6783C715-0051-46B5-99AF-ABABBFB4F4D2}" destId="{FD43FB58-5A3E-460A-A7F7-9CE1D37CCF9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A49A0-BD23-445C-B522-2BBB433DCAA9}">
      <dsp:nvSpPr>
        <dsp:cNvPr id="0" name=""/>
        <dsp:cNvSpPr/>
      </dsp:nvSpPr>
      <dsp:spPr>
        <a:xfrm>
          <a:off x="653" y="983839"/>
          <a:ext cx="2550400" cy="1530240"/>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Altitude</a:t>
          </a:r>
        </a:p>
      </dsp:txBody>
      <dsp:txXfrm>
        <a:off x="653" y="983839"/>
        <a:ext cx="2550400" cy="1530240"/>
      </dsp:txXfrm>
    </dsp:sp>
    <dsp:sp modelId="{A138B4E3-85B1-4C49-B3A5-4A51D0FD8528}">
      <dsp:nvSpPr>
        <dsp:cNvPr id="0" name=""/>
        <dsp:cNvSpPr/>
      </dsp:nvSpPr>
      <dsp:spPr>
        <a:xfrm>
          <a:off x="2806094" y="983839"/>
          <a:ext cx="2550400" cy="1530240"/>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Hauteur moyenne de la canopée</a:t>
          </a:r>
        </a:p>
      </dsp:txBody>
      <dsp:txXfrm>
        <a:off x="2806094" y="983839"/>
        <a:ext cx="2550400" cy="1530240"/>
      </dsp:txXfrm>
    </dsp:sp>
    <dsp:sp modelId="{8AC0E192-791E-420B-81D2-1D7D07F5539E}">
      <dsp:nvSpPr>
        <dsp:cNvPr id="0" name=""/>
        <dsp:cNvSpPr/>
      </dsp:nvSpPr>
      <dsp:spPr>
        <a:xfrm>
          <a:off x="653" y="2769119"/>
          <a:ext cx="2550400" cy="1530240"/>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Densité sous la canopée</a:t>
          </a:r>
        </a:p>
      </dsp:txBody>
      <dsp:txXfrm>
        <a:off x="653" y="2769119"/>
        <a:ext cx="2550400" cy="1530240"/>
      </dsp:txXfrm>
    </dsp:sp>
    <dsp:sp modelId="{FD43FB58-5A3E-460A-A7F7-9CE1D37CCF96}">
      <dsp:nvSpPr>
        <dsp:cNvPr id="0" name=""/>
        <dsp:cNvSpPr/>
      </dsp:nvSpPr>
      <dsp:spPr>
        <a:xfrm>
          <a:off x="2806094" y="2769119"/>
          <a:ext cx="2550400" cy="1530240"/>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 de Sapin baumier</a:t>
          </a:r>
        </a:p>
      </dsp:txBody>
      <dsp:txXfrm>
        <a:off x="2806094" y="2769119"/>
        <a:ext cx="2550400" cy="15302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466A1-AD13-49F5-B73A-3A734DA30986}" type="datetimeFigureOut">
              <a:rPr lang="fr-FR" smtClean="0"/>
              <a:t>05/05/2025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95ECE-BBC6-4902-A04D-C5E01380D3C6}" type="slidenum">
              <a:rPr lang="fr-FR" smtClean="0"/>
              <a:t>‹N°›</a:t>
            </a:fld>
            <a:endParaRPr lang="fr-FR"/>
          </a:p>
        </p:txBody>
      </p:sp>
    </p:spTree>
    <p:extLst>
      <p:ext uri="{BB962C8B-B14F-4D97-AF65-F5344CB8AC3E}">
        <p14:creationId xmlns:p14="http://schemas.microsoft.com/office/powerpoint/2010/main" val="382946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Bonjour à toutes et à tous,</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Je suis ravi de me trouver devant vous aujourd’hui pour explorer ensemble un enjeu crucial pour une espèce emblématique de la forêt boréale, à savoir l’impact du développement éolien sur l'habitat de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fr-FR" dirty="0"/>
          </a:p>
        </p:txBody>
      </p:sp>
      <p:sp>
        <p:nvSpPr>
          <p:cNvPr id="4" name="Espace réservé du numéro de diapositive 3"/>
          <p:cNvSpPr>
            <a:spLocks noGrp="1"/>
          </p:cNvSpPr>
          <p:nvPr>
            <p:ph type="sldNum" sz="quarter" idx="5"/>
          </p:nvPr>
        </p:nvSpPr>
        <p:spPr/>
        <p:txBody>
          <a:bodyPr/>
          <a:lstStyle/>
          <a:p>
            <a:fld id="{20195ECE-BBC6-4902-A04D-C5E01380D3C6}" type="slidenum">
              <a:rPr lang="fr-FR" smtClean="0"/>
              <a:t>1</a:t>
            </a:fld>
            <a:endParaRPr lang="fr-FR"/>
          </a:p>
        </p:txBody>
      </p:sp>
    </p:spTree>
    <p:extLst>
      <p:ext uri="{BB962C8B-B14F-4D97-AF65-F5344CB8AC3E}">
        <p14:creationId xmlns:p14="http://schemas.microsoft.com/office/powerpoint/2010/main" val="122777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Face à ce double constat, à savoir d’une part la nécessité de développer les énergies renouvelables pour faire face aux changements climatiques, et d’autre part l’urgence de freiner l’érosion de la biodiversité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Dans notre cas précis, concilier le développement éolien au Québec et protéger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 nous allons voir ensemble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Comment peut-on quantifier les impacts des infrastructures éoliennes sur l’habitat de cette espèce, et, surtout, comment identifier des zones de moindre conflit entre habitat de qualité et zones à fort potentiel éolien.</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10</a:t>
            </a:fld>
            <a:endParaRPr lang="fr-FR"/>
          </a:p>
        </p:txBody>
      </p:sp>
    </p:spTree>
    <p:extLst>
      <p:ext uri="{BB962C8B-B14F-4D97-AF65-F5344CB8AC3E}">
        <p14:creationId xmlns:p14="http://schemas.microsoft.com/office/powerpoint/2010/main" val="58157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répondre à ces questions, il faut d’abord caractériser précisément l’habitat de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Junior Tremblay et son équipe ont développé un modèle spatial à l’échelle du massif de la Jacques Cartier à partir de 4 métriques forestières issues du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LiDAR</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une technologie de télédétection aéroportée qui mesure finement la structure de la végétation. Les variables utilisées pour prédire l’habitat de la Grive sont l'altitude, la hauteur moyenne de la canopée, la densité sous la canopée, et le pourcentage de sapin baumier.</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11</a:t>
            </a:fld>
            <a:endParaRPr lang="fr-FR"/>
          </a:p>
        </p:txBody>
      </p:sp>
    </p:spTree>
    <p:extLst>
      <p:ext uri="{BB962C8B-B14F-4D97-AF65-F5344CB8AC3E}">
        <p14:creationId xmlns:p14="http://schemas.microsoft.com/office/powerpoint/2010/main" val="3365518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92739-42AB-4B56-97A8-0AF1C72FF33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EDC7900-FE38-8D4F-E810-4FA4052E4C8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A61DE8E-653B-62B2-BD0F-59C02B047ED6}"/>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Grâce à ces données, le modèle permet de prédire la qualité de l’habitat, en distinguant "bon habitat" et "très bon habitat" à l’aide de deux seuils :</a:t>
            </a:r>
          </a:p>
          <a:p>
            <a:pPr marL="342900" lvl="0" indent="-342900" algn="just">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Un seuil de mitigation, qui maximise la détection des présences ;</a:t>
            </a:r>
          </a:p>
          <a:p>
            <a:pPr marL="342900" lvl="0" indent="-342900" algn="just">
              <a:lnSpc>
                <a:spcPct val="107000"/>
              </a:lnSpc>
              <a:spcAft>
                <a:spcPts val="800"/>
              </a:spcAft>
              <a:buSzPts val="1000"/>
              <a:buFont typeface="Symbol" panose="05050102010706020507" pitchFamily="18" charset="2"/>
              <a:buChar char=""/>
              <a:tabLst>
                <a:tab pos="457200" algn="l"/>
              </a:tabLs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Un seuil de protection, qui minimise les faux positifs.</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Grâce à cette approche, nous obtenons une carte fiable de la qualité d’habitat à l’échelle du massif. Vous entendrez également parler d’habitat moyen par la suite, pas de panique si vous ne l’avez pas vu sur cette slide, c’est juste un seuil statistique un peu moins performant où on cherche, à l’inverse du très bon habitat, à minimiser cette fois les faux négatifs, mais c’est un seuil qui n’est pas inclus dans le modèle en cours de publication, voilà pourquoi il n’apparaît pas sur cette carte.</a:t>
            </a:r>
          </a:p>
          <a:p>
            <a:pPr algn="just">
              <a:lnSpc>
                <a:spcPct val="107000"/>
              </a:lnSpc>
              <a:spcAft>
                <a:spcPts val="800"/>
              </a:spcAft>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r>
              <a:rPr lang="fr-FR" dirty="0"/>
              <a:t>Pour être bien clair, minimiser </a:t>
            </a:r>
            <a:r>
              <a:rPr lang="fr-FR" b="1" dirty="0"/>
              <a:t>les faux négatifs</a:t>
            </a:r>
            <a:r>
              <a:rPr lang="fr-FR" dirty="0"/>
              <a:t> permet de ne pas </a:t>
            </a:r>
            <a:r>
              <a:rPr lang="fr-FR" b="1" dirty="0"/>
              <a:t>louper</a:t>
            </a:r>
            <a:r>
              <a:rPr lang="fr-FR" dirty="0"/>
              <a:t> d’habitats importants (sensibilité élevée).</a:t>
            </a:r>
          </a:p>
          <a:p>
            <a:r>
              <a:rPr lang="fr-FR" dirty="0"/>
              <a:t>Minimiser </a:t>
            </a:r>
            <a:r>
              <a:rPr lang="fr-FR" b="1" dirty="0"/>
              <a:t>les faux positifs</a:t>
            </a:r>
            <a:r>
              <a:rPr lang="fr-FR" dirty="0"/>
              <a:t> permet de ne pas </a:t>
            </a:r>
            <a:r>
              <a:rPr lang="fr-FR" b="1" dirty="0"/>
              <a:t>protéger des zones inutiles</a:t>
            </a:r>
            <a:r>
              <a:rPr lang="fr-FR" dirty="0"/>
              <a:t> (spécificité élevée).</a:t>
            </a:r>
          </a:p>
          <a:p>
            <a:pPr algn="just">
              <a:lnSpc>
                <a:spcPct val="107000"/>
              </a:lnSpc>
              <a:spcAft>
                <a:spcPts val="800"/>
              </a:spcAft>
            </a:pPr>
            <a:endParaRPr lang="fr-FR" dirty="0"/>
          </a:p>
        </p:txBody>
      </p:sp>
      <p:sp>
        <p:nvSpPr>
          <p:cNvPr id="4" name="Espace réservé du numéro de diapositive 3">
            <a:extLst>
              <a:ext uri="{FF2B5EF4-FFF2-40B4-BE49-F238E27FC236}">
                <a16:creationId xmlns:a16="http://schemas.microsoft.com/office/drawing/2014/main" id="{09C46096-10A5-7E06-0301-BCC2ECCAF6EE}"/>
              </a:ext>
            </a:extLst>
          </p:cNvPr>
          <p:cNvSpPr>
            <a:spLocks noGrp="1"/>
          </p:cNvSpPr>
          <p:nvPr>
            <p:ph type="sldNum" sz="quarter" idx="5"/>
          </p:nvPr>
        </p:nvSpPr>
        <p:spPr/>
        <p:txBody>
          <a:bodyPr/>
          <a:lstStyle/>
          <a:p>
            <a:fld id="{C4168370-ECC9-4C83-B3E1-A0A9000F334C}" type="slidenum">
              <a:rPr lang="fr-FR" smtClean="0"/>
              <a:t>12</a:t>
            </a:fld>
            <a:endParaRPr lang="fr-FR"/>
          </a:p>
        </p:txBody>
      </p:sp>
    </p:spTree>
    <p:extLst>
      <p:ext uri="{BB962C8B-B14F-4D97-AF65-F5344CB8AC3E}">
        <p14:creationId xmlns:p14="http://schemas.microsoft.com/office/powerpoint/2010/main" val="51290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331C-8F79-35DE-703E-47EEDBDA25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F2F5D1E-C434-833B-4579-3BC6FE5EC3F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9A9D5FA-BB86-051D-01B5-1B4C71AC07E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Grâce au modèle de niche, nous pouvons répondre à notre première question, qui était comment quantifier les impacts des infrastructures éoliennes sur l’habitat de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en comparant deux scénarios : l'état actuel de l'habitat, et un habitat simulé sans parcs éoliens. Pour cela, nous avons effacé l’empreinte des parcs existants, puis réinterpolé les données manquantes pour reconstituer un habitat continu. Cette approche permet d’estimer directement la perte nette d’habitat de qualité spécifiquement liée aux infrastructures éoliennes. Pour les détails techniques, </a:t>
            </a:r>
            <a:r>
              <a:rPr lang="fr-FR" sz="2800" dirty="0"/>
              <a:t>on a utilisé la bibliothèque </a:t>
            </a:r>
            <a:r>
              <a:rPr lang="fr-FR" sz="2800" b="1" dirty="0" err="1"/>
              <a:t>WhiteboxTools</a:t>
            </a:r>
            <a:r>
              <a:rPr lang="fr-FR" sz="2800" dirty="0"/>
              <a:t>, accessible via le package R </a:t>
            </a:r>
            <a:r>
              <a:rPr lang="fr-FR" sz="2800" dirty="0" err="1"/>
              <a:t>whitebox</a:t>
            </a:r>
            <a:r>
              <a:rPr lang="fr-FR" sz="2800" dirty="0"/>
              <a:t>, qui propose une large gamme d’outils géospatiaux open source.</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a:extLst>
              <a:ext uri="{FF2B5EF4-FFF2-40B4-BE49-F238E27FC236}">
                <a16:creationId xmlns:a16="http://schemas.microsoft.com/office/drawing/2014/main" id="{20735CCA-6AFD-AB08-15BA-EC3DE88B7CC8}"/>
              </a:ext>
            </a:extLst>
          </p:cNvPr>
          <p:cNvSpPr>
            <a:spLocks noGrp="1"/>
          </p:cNvSpPr>
          <p:nvPr>
            <p:ph type="sldNum" sz="quarter" idx="5"/>
          </p:nvPr>
        </p:nvSpPr>
        <p:spPr/>
        <p:txBody>
          <a:bodyPr/>
          <a:lstStyle/>
          <a:p>
            <a:fld id="{C4168370-ECC9-4C83-B3E1-A0A9000F334C}" type="slidenum">
              <a:rPr lang="fr-FR" smtClean="0"/>
              <a:t>13</a:t>
            </a:fld>
            <a:endParaRPr lang="fr-FR"/>
          </a:p>
        </p:txBody>
      </p:sp>
    </p:spTree>
    <p:extLst>
      <p:ext uri="{BB962C8B-B14F-4D97-AF65-F5344CB8AC3E}">
        <p14:creationId xmlns:p14="http://schemas.microsoft.com/office/powerpoint/2010/main" val="124671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0AE1A-CE05-34C4-0342-59037E957C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F488606-096B-C679-2D27-4A2EC343227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A541F54-88D1-E297-DCE7-9F96899C4F42}"/>
              </a:ext>
            </a:extLst>
          </p:cNvPr>
          <p:cNvSpPr>
            <a:spLocks noGrp="1"/>
          </p:cNvSpPr>
          <p:nvPr>
            <p:ph type="body" idx="1"/>
          </p:nvPr>
        </p:nvSpPr>
        <p:spPr/>
        <p:txBody>
          <a:bodyPr/>
          <a:lstStyle/>
          <a:p>
            <a:pPr>
              <a:buFont typeface="Arial" panose="020B0604020202020204" pitchFamily="34" charset="0"/>
              <a:buNone/>
            </a:pPr>
            <a:r>
              <a:rPr lang="fr-FR" sz="1800" b="0" kern="100" dirty="0">
                <a:effectLst/>
                <a:latin typeface="Calibri" panose="020F0502020204030204" pitchFamily="34" charset="0"/>
                <a:ea typeface="Calibri" panose="020F0502020204030204" pitchFamily="34" charset="0"/>
                <a:cs typeface="Times New Roman" panose="02020603050405020304" pitchFamily="18" charset="0"/>
              </a:rPr>
              <a:t>En termes de résultat, on voit que la perte d’habitat en lien avec le développement éolien </a:t>
            </a:r>
            <a:r>
              <a:rPr lang="fr-FR" sz="2800" b="0" dirty="0"/>
              <a:t>affecte prioritairement les secteurs de haute qualité écologique pour la Grive de </a:t>
            </a:r>
            <a:r>
              <a:rPr lang="fr-FR" sz="2800" b="0" dirty="0" err="1"/>
              <a:t>Bicknell</a:t>
            </a:r>
            <a:r>
              <a:rPr lang="fr-FR" sz="1800" b="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2800" b="0" dirty="0"/>
              <a:t>Cette figure nous montre la densité relative des fermes éoliennes selon l'altitude, en comparaison avec la distribution des habitats de qualité variable pour l'espèce. </a:t>
            </a:r>
            <a:r>
              <a:rPr lang="fr-FR" b="0" dirty="0"/>
              <a:t>L’habitat de très bonne qualité (ligne bordeaux) atteint son maximum de densité entre 975 et 1025 mètres d'altitude. La densité relative des fermes éoliennes (ligne noire) culmine dans la même plage altitudinale, avec un pic centré autour de 1000 mètres. Cette superposition indique une forte coïncidence spatiale entre l’implantation des infrastructures et les habitats critiques de la Grive.</a:t>
            </a:r>
          </a:p>
          <a:p>
            <a:pPr>
              <a:buFont typeface="Arial" panose="020B0604020202020204" pitchFamily="34" charset="0"/>
              <a:buChar char="•"/>
            </a:pPr>
            <a:endParaRPr lang="fr-FR" b="0" dirty="0"/>
          </a:p>
          <a:p>
            <a:pPr>
              <a:buNone/>
            </a:pPr>
            <a:r>
              <a:rPr lang="fr-FR" b="0" dirty="0"/>
              <a:t>Ainsi, le développement éolien ne se répartit pas au hasard mais cible préférentiellement les altitudes optimales pour la Grive de </a:t>
            </a:r>
            <a:r>
              <a:rPr lang="fr-FR" b="0" dirty="0" err="1"/>
              <a:t>Bicknell</a:t>
            </a:r>
            <a:r>
              <a:rPr lang="fr-FR" b="0" dirty="0"/>
              <a:t>, accentuant l’impact écologique potentiel sur ses populations.</a:t>
            </a:r>
          </a:p>
          <a:p>
            <a:pPr>
              <a:buNone/>
            </a:pPr>
            <a:r>
              <a:rPr lang="fr-FR" b="0" dirty="0"/>
              <a:t>En termes de surface affectée, à l’échelle du massif de la Jacques-Cartier :</a:t>
            </a:r>
          </a:p>
          <a:p>
            <a:pPr>
              <a:buFont typeface="Arial" panose="020B0604020202020204" pitchFamily="34" charset="0"/>
              <a:buChar char="•"/>
            </a:pPr>
            <a:r>
              <a:rPr lang="fr-FR" b="0" dirty="0"/>
              <a:t>752 hectares d’habitat moyen sont perdus,</a:t>
            </a:r>
          </a:p>
          <a:p>
            <a:pPr>
              <a:buFont typeface="Arial" panose="020B0604020202020204" pitchFamily="34" charset="0"/>
              <a:buChar char="•"/>
            </a:pPr>
            <a:r>
              <a:rPr lang="fr-FR" b="0" dirty="0"/>
              <a:t>536 hectares d’habitat bon,</a:t>
            </a:r>
          </a:p>
          <a:p>
            <a:pPr>
              <a:buFont typeface="Arial" panose="020B0604020202020204" pitchFamily="34" charset="0"/>
              <a:buChar char="•"/>
            </a:pPr>
            <a:r>
              <a:rPr lang="fr-FR" b="0" dirty="0"/>
              <a:t>et 183 hectares d’habitat de très bonne qualité, renforçant la préoccupation pour la conservation de l'espèce.</a:t>
            </a:r>
          </a:p>
          <a:p>
            <a:pPr algn="just">
              <a:lnSpc>
                <a:spcPct val="107000"/>
              </a:lnSpc>
              <a:spcAft>
                <a:spcPts val="800"/>
              </a:spcAft>
            </a:pPr>
            <a:endParaRPr lang="fr-FR" dirty="0"/>
          </a:p>
        </p:txBody>
      </p:sp>
      <p:sp>
        <p:nvSpPr>
          <p:cNvPr id="4" name="Espace réservé du numéro de diapositive 3">
            <a:extLst>
              <a:ext uri="{FF2B5EF4-FFF2-40B4-BE49-F238E27FC236}">
                <a16:creationId xmlns:a16="http://schemas.microsoft.com/office/drawing/2014/main" id="{911C503F-3956-D79C-67F8-C967799DA79B}"/>
              </a:ext>
            </a:extLst>
          </p:cNvPr>
          <p:cNvSpPr>
            <a:spLocks noGrp="1"/>
          </p:cNvSpPr>
          <p:nvPr>
            <p:ph type="sldNum" sz="quarter" idx="5"/>
          </p:nvPr>
        </p:nvSpPr>
        <p:spPr/>
        <p:txBody>
          <a:bodyPr/>
          <a:lstStyle/>
          <a:p>
            <a:fld id="{C4168370-ECC9-4C83-B3E1-A0A9000F334C}" type="slidenum">
              <a:rPr lang="fr-FR" smtClean="0"/>
              <a:t>14</a:t>
            </a:fld>
            <a:endParaRPr lang="fr-FR"/>
          </a:p>
        </p:txBody>
      </p:sp>
    </p:spTree>
    <p:extLst>
      <p:ext uri="{BB962C8B-B14F-4D97-AF65-F5344CB8AC3E}">
        <p14:creationId xmlns:p14="http://schemas.microsoft.com/office/powerpoint/2010/main" val="3038634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7ECB-8C7E-C7D8-F453-B9176BDA6C3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B9F370-057F-A197-A01A-EC69CF639A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E219E9-9E82-715C-29CD-B6773644BC2C}"/>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 partir du modèle de niche, on peut également se demander comment identifier des zones de moindre conflit entre potentiel éolien et qualité d’habitat pour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cela, nous allons multiplier deux cartes.</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D’abord, la carte du potentiel éolien normalisé, où les zones en rouge correspondent aux secteurs ayant le plus fort potentiel de vent. Ensuite, la carte du modèle d’habitat de la Grive, elle aussi normalisée, mais </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inversée</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Pourquoi inverser ? Parce qu’il faut que les meilleurs habitats apparaissent en </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valeurs faibles</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pour que, lors de la multiplication, ils pèsent moins lourd dans le choix. Inverser le modèle permet donc d’aligner l'information : fort potentiel éolien × faible qualité d’habitat = faible coût écologique pour la grive. En multipliant ces deux cartes, nous obtenons ce que l’on appelle la </a:t>
            </a:r>
            <a:r>
              <a:rPr lang="fr-FR" sz="1800" b="1" kern="100" dirty="0">
                <a:effectLst/>
                <a:latin typeface="Calibri" panose="020F0502020204030204" pitchFamily="34" charset="0"/>
                <a:ea typeface="Calibri" panose="020F0502020204030204" pitchFamily="34" charset="0"/>
                <a:cs typeface="Times New Roman" panose="02020603050405020304" pitchFamily="18" charset="0"/>
              </a:rPr>
              <a:t>carte du compromis</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ou analyse coût-bénéfice. Les zones en bleu indiquent les secteurs où il serait possible de développer des projets éoliens avec un impact moindre sur l’habitat de la Grive. À l’inverse, les zones plus orangées ou rouges correspondent à des secteurs de conflit plus important entre conservation et production énergétique.</a:t>
            </a:r>
          </a:p>
          <a:p>
            <a:endParaRPr lang="fr-FR" dirty="0"/>
          </a:p>
        </p:txBody>
      </p:sp>
      <p:sp>
        <p:nvSpPr>
          <p:cNvPr id="4" name="Espace réservé du numéro de diapositive 3">
            <a:extLst>
              <a:ext uri="{FF2B5EF4-FFF2-40B4-BE49-F238E27FC236}">
                <a16:creationId xmlns:a16="http://schemas.microsoft.com/office/drawing/2014/main" id="{DE600E38-CA2B-9506-2B8E-108FDF2AC69A}"/>
              </a:ext>
            </a:extLst>
          </p:cNvPr>
          <p:cNvSpPr>
            <a:spLocks noGrp="1"/>
          </p:cNvSpPr>
          <p:nvPr>
            <p:ph type="sldNum" sz="quarter" idx="5"/>
          </p:nvPr>
        </p:nvSpPr>
        <p:spPr/>
        <p:txBody>
          <a:bodyPr/>
          <a:lstStyle/>
          <a:p>
            <a:fld id="{C4168370-ECC9-4C83-B3E1-A0A9000F334C}" type="slidenum">
              <a:rPr lang="fr-FR" smtClean="0"/>
              <a:t>15</a:t>
            </a:fld>
            <a:endParaRPr lang="fr-FR"/>
          </a:p>
        </p:txBody>
      </p:sp>
    </p:spTree>
    <p:extLst>
      <p:ext uri="{BB962C8B-B14F-4D97-AF65-F5344CB8AC3E}">
        <p14:creationId xmlns:p14="http://schemas.microsoft.com/office/powerpoint/2010/main" val="669859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BB54C-51DF-E5BC-E49F-69A545E49FB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0FFE97-4609-9F6B-AA54-E891572FAE1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1EC2C9D-22CE-0CE2-EF17-CFF9576EDD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À partir de la carte continue du compromis, nous pouvons générer différents scénarios pour aider à la décision. Chaque pixel de la carte est classé selon deux conditions : la qualité de l’habitat et le potentiel éolien.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2800" dirty="0"/>
              <a:t>Pour cela, nous devons définir des seuils.</a:t>
            </a:r>
            <a:br>
              <a:rPr lang="fr-FR" sz="2800" dirty="0"/>
            </a:br>
            <a:r>
              <a:rPr lang="fr-FR" sz="2800" dirty="0"/>
              <a:t>Un seuil sur l’habitat d’abord, que l’on va noter « H », </a:t>
            </a:r>
            <a:r>
              <a:rPr lang="fr-FR" sz="2800" b="1" dirty="0"/>
              <a:t>qui prend ses valeurs dans l’intervalle 0 à 1 (indice de qualité, non une probabilité réelle)</a:t>
            </a:r>
            <a:r>
              <a:rPr lang="fr-FR" sz="2800" dirty="0"/>
              <a:t> : plus le seuil est bas, plus on accepte une large gamme d’habitats.</a:t>
            </a:r>
            <a:br>
              <a:rPr lang="fr-FR" sz="2800" dirty="0"/>
            </a:br>
            <a:r>
              <a:rPr lang="fr-FR" sz="2800" dirty="0"/>
              <a:t>Et un seuil sur le potentiel de vent, « W » pour </a:t>
            </a:r>
            <a:r>
              <a:rPr lang="fr-FR" sz="2800" i="1" dirty="0" err="1"/>
              <a:t>wind</a:t>
            </a:r>
            <a:r>
              <a:rPr lang="fr-FR" sz="2800" dirty="0"/>
              <a:t>, </a:t>
            </a:r>
            <a:r>
              <a:rPr lang="fr-FR" sz="2800" b="1" dirty="0"/>
              <a:t>qui prend ses valeurs dans l’intervalle 0 à 13 m/s (vitesse modélisée à 80 mètres de hauteur)</a:t>
            </a:r>
            <a:r>
              <a:rPr lang="fr-FR" sz="2800" dirty="0"/>
              <a:t> : plus il est élevé, plus on est sélectif et on privilégie les sites de très bon rendement éolien.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Sur ce graphique, la flèche représente le continuum du compromis, allant d’une approche plus large à gauche à une approche plus restreinte à droite. Chaque combinaison de seuils génère donc un scénario différent, permettant d’adapter la stratégie selon les objectifs de développement et de conservation.</a:t>
            </a:r>
          </a:p>
          <a:p>
            <a:endParaRPr lang="fr-FR" dirty="0"/>
          </a:p>
        </p:txBody>
      </p:sp>
      <p:sp>
        <p:nvSpPr>
          <p:cNvPr id="4" name="Espace réservé du numéro de diapositive 3">
            <a:extLst>
              <a:ext uri="{FF2B5EF4-FFF2-40B4-BE49-F238E27FC236}">
                <a16:creationId xmlns:a16="http://schemas.microsoft.com/office/drawing/2014/main" id="{028A6713-8C47-A42B-74D8-7F7E968D185A}"/>
              </a:ext>
            </a:extLst>
          </p:cNvPr>
          <p:cNvSpPr>
            <a:spLocks noGrp="1"/>
          </p:cNvSpPr>
          <p:nvPr>
            <p:ph type="sldNum" sz="quarter" idx="5"/>
          </p:nvPr>
        </p:nvSpPr>
        <p:spPr/>
        <p:txBody>
          <a:bodyPr/>
          <a:lstStyle/>
          <a:p>
            <a:fld id="{C4168370-ECC9-4C83-B3E1-A0A9000F334C}" type="slidenum">
              <a:rPr lang="fr-FR" smtClean="0"/>
              <a:t>16</a:t>
            </a:fld>
            <a:endParaRPr lang="fr-FR"/>
          </a:p>
        </p:txBody>
      </p:sp>
    </p:spTree>
    <p:extLst>
      <p:ext uri="{BB962C8B-B14F-4D97-AF65-F5344CB8AC3E}">
        <p14:creationId xmlns:p14="http://schemas.microsoft.com/office/powerpoint/2010/main" val="3350051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8D8F4-1FAB-ACAF-12A9-9ED64EE3763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3E7449B-4ED6-F765-962D-1217F7F26DF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0299940-2AB9-DE28-B31F-58D196766076}"/>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Ensuite, cela nous permet de classer chaque pixel du territoire dans l’une des quatre catégories suivantes :</a:t>
            </a:r>
          </a:p>
          <a:p>
            <a:pPr marL="342900" lvl="0" indent="-342900" algn="just">
              <a:lnSpc>
                <a:spcPct val="107000"/>
              </a:lnSpc>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Bon habitat et bon potentiel de vent : ce sont des zones prioritaires pour la production éolienne, mais également de grande valeur écologique, donc des zones de conflit fort.</a:t>
            </a:r>
          </a:p>
          <a:p>
            <a:pPr marL="342900" lvl="0" indent="-342900" algn="just">
              <a:lnSpc>
                <a:spcPct val="107000"/>
              </a:lnSpc>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Bon habitat et mauvais potentiel de vent : ce sont des zones importantes pour la Grive, mais peu rentables pour l’éolien — il n’y a donc rien à modifier ici.</a:t>
            </a:r>
          </a:p>
          <a:p>
            <a:pPr marL="342900" lvl="0" indent="-342900" algn="just">
              <a:lnSpc>
                <a:spcPct val="107000"/>
              </a:lnSpc>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Mauvais habitat et bon potentiel de vent : ce sont les zones propices au développement éolien avec un faible enjeu écologique pour la Grive. C’est ce qu’on considère comme la zone optimale pour limiter les conflits.</a:t>
            </a:r>
          </a:p>
          <a:p>
            <a:pPr marL="342900" lvl="0" indent="-342900" algn="just">
              <a:lnSpc>
                <a:spcPct val="107000"/>
              </a:lnSpc>
              <a:spcAft>
                <a:spcPts val="800"/>
              </a:spcAft>
              <a:buFont typeface="Symbol" panose="05050102010706020507" pitchFamily="18" charset="2"/>
              <a:buChar cha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Enfin, mauvais habitat et mauvais potentiel de vent : ce sont des zones de faible valeur sur les deux plans, avec peu d’intérêt stratégique.</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Cette approche nous permet de répondre à des questions essentielles, par exemple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Quel pourcentage du territoire combine un fort potentiel éolien et une forte valeur d’habitat, donc un risque de conflit élevé ? Où se situent les zones à faible coût écologique pour le développement éolien ? Et comment ces répartitions varient selon les seuils que l’on retient pour l'habitat et le potentiel de vent ?</a:t>
            </a:r>
          </a:p>
          <a:p>
            <a:endParaRPr lang="fr-FR" dirty="0"/>
          </a:p>
        </p:txBody>
      </p:sp>
      <p:sp>
        <p:nvSpPr>
          <p:cNvPr id="4" name="Espace réservé du numéro de diapositive 3">
            <a:extLst>
              <a:ext uri="{FF2B5EF4-FFF2-40B4-BE49-F238E27FC236}">
                <a16:creationId xmlns:a16="http://schemas.microsoft.com/office/drawing/2014/main" id="{26855816-3E56-205E-F406-1DACF3A3C8F4}"/>
              </a:ext>
            </a:extLst>
          </p:cNvPr>
          <p:cNvSpPr>
            <a:spLocks noGrp="1"/>
          </p:cNvSpPr>
          <p:nvPr>
            <p:ph type="sldNum" sz="quarter" idx="5"/>
          </p:nvPr>
        </p:nvSpPr>
        <p:spPr/>
        <p:txBody>
          <a:bodyPr/>
          <a:lstStyle/>
          <a:p>
            <a:fld id="{C4168370-ECC9-4C83-B3E1-A0A9000F334C}" type="slidenum">
              <a:rPr lang="fr-FR" smtClean="0"/>
              <a:t>17</a:t>
            </a:fld>
            <a:endParaRPr lang="fr-FR"/>
          </a:p>
        </p:txBody>
      </p:sp>
    </p:spTree>
    <p:extLst>
      <p:ext uri="{BB962C8B-B14F-4D97-AF65-F5344CB8AC3E}">
        <p14:creationId xmlns:p14="http://schemas.microsoft.com/office/powerpoint/2010/main" val="2318538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35937-E229-263F-0EFB-59B7906954B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AAA97E-4DBE-EA6E-6BEA-96E23B42DF2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5FDF739-9E6C-C21F-5727-718B98F456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faire simple, ce qu’il est important de retenir c’est que la carte de compromis représente un potentiel en continu. C’est l’application de différents seuils stratégiques qui nous permet ensuite de classifier ce potentiel et d’identifier les meilleures zones pour le développement éolien. C’est cette logique que nous allons maintenant appliquer pour illustrer un résultat.</a:t>
            </a:r>
          </a:p>
          <a:p>
            <a:endParaRPr lang="fr-FR" dirty="0"/>
          </a:p>
        </p:txBody>
      </p:sp>
      <p:sp>
        <p:nvSpPr>
          <p:cNvPr id="4" name="Espace réservé du numéro de diapositive 3">
            <a:extLst>
              <a:ext uri="{FF2B5EF4-FFF2-40B4-BE49-F238E27FC236}">
                <a16:creationId xmlns:a16="http://schemas.microsoft.com/office/drawing/2014/main" id="{B006D737-9E86-E1E8-0C75-BAC5088588F5}"/>
              </a:ext>
            </a:extLst>
          </p:cNvPr>
          <p:cNvSpPr>
            <a:spLocks noGrp="1"/>
          </p:cNvSpPr>
          <p:nvPr>
            <p:ph type="sldNum" sz="quarter" idx="5"/>
          </p:nvPr>
        </p:nvSpPr>
        <p:spPr/>
        <p:txBody>
          <a:bodyPr/>
          <a:lstStyle/>
          <a:p>
            <a:fld id="{C4168370-ECC9-4C83-B3E1-A0A9000F334C}" type="slidenum">
              <a:rPr lang="fr-FR" smtClean="0"/>
              <a:t>18</a:t>
            </a:fld>
            <a:endParaRPr lang="fr-FR"/>
          </a:p>
        </p:txBody>
      </p:sp>
    </p:spTree>
    <p:extLst>
      <p:ext uri="{BB962C8B-B14F-4D97-AF65-F5344CB8AC3E}">
        <p14:creationId xmlns:p14="http://schemas.microsoft.com/office/powerpoint/2010/main" val="1580126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DC2EC-0C00-1BBC-94A7-B0BA7F51F8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EABAF68-1463-8A7D-167A-4EE1953862D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B15E5A8-58BA-11DB-0D14-1CA1ABA3E73C}"/>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Dans ce scénario, nous avons utilisé un seuil d'habitat de 0,10 (on exclut déjà l’habitat moyen pour la grive donc on n’est pas sur un seuil permissif) et un seuil de potentiel éolien de 7,15 m/s, ce qui n’est pas le seuil le plus élevé et donc est favorable au promoteur éolien. C’est donc un scenario très réaliste, puisqu’on favorise davantage le promoteur que la grive.</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La carte classe chaque pixel du territoire selon les quatre catégories que nous avons vues précédemment. En rouge, on voit les zones de conflit entre bon habitat et bon potentiel de vent : elles couvrent 17 % du territoire.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Mais là où ça devient très intéressant c’est qu’en bleu on identifie les zones de mauvais habitat mais de bon potentiel éolien, qui représentent tout de même environ 33 % du territoire.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Cet exemple d’application montre qu’il existe une réelle marge de manœuvre pour concilier production éolienne et protection de l’habitat.</a:t>
            </a:r>
          </a:p>
          <a:p>
            <a:endParaRPr lang="fr-FR" dirty="0"/>
          </a:p>
        </p:txBody>
      </p:sp>
      <p:sp>
        <p:nvSpPr>
          <p:cNvPr id="4" name="Espace réservé du numéro de diapositive 3">
            <a:extLst>
              <a:ext uri="{FF2B5EF4-FFF2-40B4-BE49-F238E27FC236}">
                <a16:creationId xmlns:a16="http://schemas.microsoft.com/office/drawing/2014/main" id="{99004096-3E50-B44F-D36F-1D8463717CB6}"/>
              </a:ext>
            </a:extLst>
          </p:cNvPr>
          <p:cNvSpPr>
            <a:spLocks noGrp="1"/>
          </p:cNvSpPr>
          <p:nvPr>
            <p:ph type="sldNum" sz="quarter" idx="5"/>
          </p:nvPr>
        </p:nvSpPr>
        <p:spPr/>
        <p:txBody>
          <a:bodyPr/>
          <a:lstStyle/>
          <a:p>
            <a:fld id="{C4168370-ECC9-4C83-B3E1-A0A9000F334C}" type="slidenum">
              <a:rPr lang="fr-FR" smtClean="0"/>
              <a:t>19</a:t>
            </a:fld>
            <a:endParaRPr lang="fr-FR"/>
          </a:p>
        </p:txBody>
      </p:sp>
    </p:spTree>
    <p:extLst>
      <p:ext uri="{BB962C8B-B14F-4D97-AF65-F5344CB8AC3E}">
        <p14:creationId xmlns:p14="http://schemas.microsoft.com/office/powerpoint/2010/main" val="13533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J’aimerais commencer par cette information passée un peu inaperçue au milieu du brouhaha géopolitique actuel, mais nous avons dépassé pour la première fois le seuil symbolique des 430 parties par millions de CO2 dans l’atmosphère en mars de cette année.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2</a:t>
            </a:fld>
            <a:endParaRPr lang="fr-FR"/>
          </a:p>
        </p:txBody>
      </p:sp>
    </p:spTree>
    <p:extLst>
      <p:ext uri="{BB962C8B-B14F-4D97-AF65-F5344CB8AC3E}">
        <p14:creationId xmlns:p14="http://schemas.microsoft.com/office/powerpoint/2010/main" val="14480585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11C1-EEF7-ABBB-3DAA-1BD8AF16C3A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672CCF-B414-F9E8-457A-87FE9C48765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03E218-8B26-E62D-7AB2-B8F3B564C2AB}"/>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conclure, je vais rappeler brièvement le fil conducteur de cette présentation.</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Nous sommes partis du constat général : la transition énergétique est nécessaire, mais elle ne doit pas aggraver l’érosion de la biodiversité.</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Nous avons vu que le développement des énergies renouvelables ne doit pas se faire au détriment des espèces sensibles.</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Dans ce contexte, nous avons utilisé l’excellent modèle de prédiction de l’habitat de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développé par Tremblay et al. (2025), pour quantifier les impacts des infrastructures existantes.</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Surtout, nous avons ensuite réalisé une analyse coût-bénéfice croisant potentiel éolien et qualité d’habitat, ce qui nous amène à une excellente nouvelle pour contraster avec les mauvaises nouvelles du contexte, et j’espère vous en avoir convaincu, c’est qu’une planification stratégique des parcs éoliens, en privilégiant les zones pauvres en habitat de qualité, est tout à fait possible pour concilier transition énergétique et conservation ! </a:t>
            </a:r>
            <a:r>
              <a:rPr lang="fr-FR" sz="1800" kern="100" dirty="0">
                <a:effectLst/>
                <a:latin typeface="Segoe UI Emoji" panose="020B0502040204020203" pitchFamily="34" charset="0"/>
                <a:ea typeface="Calibri" panose="020F0502020204030204" pitchFamily="34" charset="0"/>
                <a:cs typeface="Times New Roman" panose="02020603050405020304" pitchFamily="18" charset="0"/>
                <a:sym typeface="Segoe UI Emoji" panose="020B0502040204020203" pitchFamily="34" charset="0"/>
              </a:rPr>
              <a:t>😊</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fr-FR" dirty="0"/>
          </a:p>
        </p:txBody>
      </p:sp>
      <p:sp>
        <p:nvSpPr>
          <p:cNvPr id="4" name="Espace réservé du numéro de diapositive 3">
            <a:extLst>
              <a:ext uri="{FF2B5EF4-FFF2-40B4-BE49-F238E27FC236}">
                <a16:creationId xmlns:a16="http://schemas.microsoft.com/office/drawing/2014/main" id="{106999F4-FA1D-2932-39B5-1145F88B827F}"/>
              </a:ext>
            </a:extLst>
          </p:cNvPr>
          <p:cNvSpPr>
            <a:spLocks noGrp="1"/>
          </p:cNvSpPr>
          <p:nvPr>
            <p:ph type="sldNum" sz="quarter" idx="5"/>
          </p:nvPr>
        </p:nvSpPr>
        <p:spPr/>
        <p:txBody>
          <a:bodyPr/>
          <a:lstStyle/>
          <a:p>
            <a:fld id="{C4168370-ECC9-4C83-B3E1-A0A9000F334C}" type="slidenum">
              <a:rPr lang="fr-FR" smtClean="0"/>
              <a:t>20</a:t>
            </a:fld>
            <a:endParaRPr lang="fr-FR"/>
          </a:p>
        </p:txBody>
      </p:sp>
    </p:spTree>
    <p:extLst>
      <p:ext uri="{BB962C8B-B14F-4D97-AF65-F5344CB8AC3E}">
        <p14:creationId xmlns:p14="http://schemas.microsoft.com/office/powerpoint/2010/main" val="314775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4168370-ECC9-4C83-B3E1-A0A9000F334C}" type="slidenum">
              <a:rPr lang="fr-FR" smtClean="0"/>
              <a:t>21</a:t>
            </a:fld>
            <a:endParaRPr lang="fr-FR"/>
          </a:p>
        </p:txBody>
      </p:sp>
    </p:spTree>
    <p:extLst>
      <p:ext uri="{BB962C8B-B14F-4D97-AF65-F5344CB8AC3E}">
        <p14:creationId xmlns:p14="http://schemas.microsoft.com/office/powerpoint/2010/main" val="375302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B780E-C598-F97B-8F5D-078C7475305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293DE6-DE45-23C5-9584-AFC133545DA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C835ED-5FFA-245F-446E-BDF32D1B218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6E8132F-7B8C-3528-D99A-085E0753D9D5}"/>
              </a:ext>
            </a:extLst>
          </p:cNvPr>
          <p:cNvSpPr>
            <a:spLocks noGrp="1"/>
          </p:cNvSpPr>
          <p:nvPr>
            <p:ph type="sldNum" sz="quarter" idx="5"/>
          </p:nvPr>
        </p:nvSpPr>
        <p:spPr/>
        <p:txBody>
          <a:bodyPr/>
          <a:lstStyle/>
          <a:p>
            <a:fld id="{C4168370-ECC9-4C83-B3E1-A0A9000F334C}" type="slidenum">
              <a:rPr lang="fr-FR" smtClean="0"/>
              <a:t>22</a:t>
            </a:fld>
            <a:endParaRPr lang="fr-FR"/>
          </a:p>
        </p:txBody>
      </p:sp>
    </p:spTree>
    <p:extLst>
      <p:ext uri="{BB962C8B-B14F-4D97-AF65-F5344CB8AC3E}">
        <p14:creationId xmlns:p14="http://schemas.microsoft.com/office/powerpoint/2010/main" val="3408401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E8890-FC83-0EB4-87F9-4B652AAB997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4EBABB-A96D-D609-7D82-C82BD80FD6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976B89-9B80-40FF-9705-234D8EE7991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79AF4B5-BDE8-FE52-3679-A3C75C9C7CA3}"/>
              </a:ext>
            </a:extLst>
          </p:cNvPr>
          <p:cNvSpPr>
            <a:spLocks noGrp="1"/>
          </p:cNvSpPr>
          <p:nvPr>
            <p:ph type="sldNum" sz="quarter" idx="5"/>
          </p:nvPr>
        </p:nvSpPr>
        <p:spPr/>
        <p:txBody>
          <a:bodyPr/>
          <a:lstStyle/>
          <a:p>
            <a:fld id="{C4168370-ECC9-4C83-B3E1-A0A9000F334C}" type="slidenum">
              <a:rPr lang="fr-FR" smtClean="0"/>
              <a:t>23</a:t>
            </a:fld>
            <a:endParaRPr lang="fr-FR"/>
          </a:p>
        </p:txBody>
      </p:sp>
    </p:spTree>
    <p:extLst>
      <p:ext uri="{BB962C8B-B14F-4D97-AF65-F5344CB8AC3E}">
        <p14:creationId xmlns:p14="http://schemas.microsoft.com/office/powerpoint/2010/main" val="124353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43610-B2AD-1B6B-F23E-7EEAF47EA28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302CF5-CA75-42EA-E41F-95896CEBE74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C99B26-63F1-C8CD-4138-F1FB352D20A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161ADFC-14FB-3FBC-B38A-07DF84BB4FCD}"/>
              </a:ext>
            </a:extLst>
          </p:cNvPr>
          <p:cNvSpPr>
            <a:spLocks noGrp="1"/>
          </p:cNvSpPr>
          <p:nvPr>
            <p:ph type="sldNum" sz="quarter" idx="5"/>
          </p:nvPr>
        </p:nvSpPr>
        <p:spPr/>
        <p:txBody>
          <a:bodyPr/>
          <a:lstStyle/>
          <a:p>
            <a:fld id="{C4168370-ECC9-4C83-B3E1-A0A9000F334C}" type="slidenum">
              <a:rPr lang="fr-FR" smtClean="0"/>
              <a:t>24</a:t>
            </a:fld>
            <a:endParaRPr lang="fr-FR"/>
          </a:p>
        </p:txBody>
      </p:sp>
    </p:spTree>
    <p:extLst>
      <p:ext uri="{BB962C8B-B14F-4D97-AF65-F5344CB8AC3E}">
        <p14:creationId xmlns:p14="http://schemas.microsoft.com/office/powerpoint/2010/main" val="2139943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B769-B894-4055-F31C-85459BE9B90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887BBAB-E3E6-E97E-47CB-6B8DE0A9F6D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4D8A85D-315D-D822-6CC2-8908FB2016E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79A363D-8FE8-4C67-B93E-CBBBEBA8A3F3}"/>
              </a:ext>
            </a:extLst>
          </p:cNvPr>
          <p:cNvSpPr>
            <a:spLocks noGrp="1"/>
          </p:cNvSpPr>
          <p:nvPr>
            <p:ph type="sldNum" sz="quarter" idx="5"/>
          </p:nvPr>
        </p:nvSpPr>
        <p:spPr/>
        <p:txBody>
          <a:bodyPr/>
          <a:lstStyle/>
          <a:p>
            <a:fld id="{C4168370-ECC9-4C83-B3E1-A0A9000F334C}" type="slidenum">
              <a:rPr lang="fr-FR" smtClean="0"/>
              <a:t>25</a:t>
            </a:fld>
            <a:endParaRPr lang="fr-FR"/>
          </a:p>
        </p:txBody>
      </p:sp>
    </p:spTree>
    <p:extLst>
      <p:ext uri="{BB962C8B-B14F-4D97-AF65-F5344CB8AC3E}">
        <p14:creationId xmlns:p14="http://schemas.microsoft.com/office/powerpoint/2010/main" val="1952486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EBC4-BC7F-3B1A-68D4-141B6E649A7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B095E5-4F1B-9987-E707-F6ECEC3774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6F1C290-2458-202F-D026-58614AEBBA1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EC50EBE-970C-F0DA-A02B-A4F6E38EDFDB}"/>
              </a:ext>
            </a:extLst>
          </p:cNvPr>
          <p:cNvSpPr>
            <a:spLocks noGrp="1"/>
          </p:cNvSpPr>
          <p:nvPr>
            <p:ph type="sldNum" sz="quarter" idx="5"/>
          </p:nvPr>
        </p:nvSpPr>
        <p:spPr/>
        <p:txBody>
          <a:bodyPr/>
          <a:lstStyle/>
          <a:p>
            <a:fld id="{C4168370-ECC9-4C83-B3E1-A0A9000F334C}" type="slidenum">
              <a:rPr lang="fr-FR" smtClean="0"/>
              <a:t>26</a:t>
            </a:fld>
            <a:endParaRPr lang="fr-FR"/>
          </a:p>
        </p:txBody>
      </p:sp>
    </p:spTree>
    <p:extLst>
      <p:ext uri="{BB962C8B-B14F-4D97-AF65-F5344CB8AC3E}">
        <p14:creationId xmlns:p14="http://schemas.microsoft.com/office/powerpoint/2010/main" val="1305197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6A234-2E20-F967-E71D-72930B33B18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657A74B-90CA-16B5-764C-ECA0869424E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FDA6C61-1002-587A-4252-141B487E81DC}"/>
              </a:ext>
            </a:extLst>
          </p:cNvPr>
          <p:cNvSpPr>
            <a:spLocks noGrp="1"/>
          </p:cNvSpPr>
          <p:nvPr>
            <p:ph type="body" idx="1"/>
          </p:nvPr>
        </p:nvSpPr>
        <p:spPr/>
        <p:txBody>
          <a:bodyPr/>
          <a:lstStyle/>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A titre personnel, cette nouvelle je la trouve terrifiante. Surtout quand on met en perspective avec la dernière période où le CO₂ a durablement atteint ce niveau-là, il y a environ 14 millions d'années. Pour se rendre compte de l'ampleur de cette hausse, on peut rappeler que l’apparition d’H. Sapiens sur terre est datée d’il y a environ 300 000 ans seulement.</a:t>
            </a:r>
          </a:p>
          <a:p>
            <a:pPr algn="just">
              <a:lnSpc>
                <a:spcPct val="107000"/>
              </a:lnSpc>
              <a:spcAft>
                <a:spcPts val="800"/>
              </a:spcAft>
            </a:pP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fr-FR" b="0" i="0" dirty="0">
                <a:solidFill>
                  <a:srgbClr val="545D7E"/>
                </a:solidFill>
                <a:effectLst/>
                <a:latin typeface="Google Sans"/>
              </a:rPr>
              <a:t>(Le CO2 dans l'atmosphère est mesuré en parties par million (ppm), qui indique le nombre de molécules de CO2 pour un million de molécules d'air sec.) </a:t>
            </a:r>
            <a:endParaRPr lang="fr-FR" dirty="0"/>
          </a:p>
          <a:p>
            <a:endParaRPr lang="fr-FR" dirty="0"/>
          </a:p>
        </p:txBody>
      </p:sp>
      <p:sp>
        <p:nvSpPr>
          <p:cNvPr id="4" name="Espace réservé du numéro de diapositive 3">
            <a:extLst>
              <a:ext uri="{FF2B5EF4-FFF2-40B4-BE49-F238E27FC236}">
                <a16:creationId xmlns:a16="http://schemas.microsoft.com/office/drawing/2014/main" id="{BCAFA552-2215-B656-853C-9E5904498A37}"/>
              </a:ext>
            </a:extLst>
          </p:cNvPr>
          <p:cNvSpPr>
            <a:spLocks noGrp="1"/>
          </p:cNvSpPr>
          <p:nvPr>
            <p:ph type="sldNum" sz="quarter" idx="5"/>
          </p:nvPr>
        </p:nvSpPr>
        <p:spPr/>
        <p:txBody>
          <a:bodyPr/>
          <a:lstStyle/>
          <a:p>
            <a:fld id="{C4168370-ECC9-4C83-B3E1-A0A9000F334C}" type="slidenum">
              <a:rPr lang="fr-FR" smtClean="0"/>
              <a:t>3</a:t>
            </a:fld>
            <a:endParaRPr lang="fr-FR"/>
          </a:p>
        </p:txBody>
      </p:sp>
    </p:spTree>
    <p:extLst>
      <p:ext uri="{BB962C8B-B14F-4D97-AF65-F5344CB8AC3E}">
        <p14:creationId xmlns:p14="http://schemas.microsoft.com/office/powerpoint/2010/main" val="4077463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491CE-AC00-F952-27FB-BD20F852FE4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0272C04-595C-B22B-06BA-A91AD71C143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6EF595-774E-1C10-90B9-D49D0ED007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Parmi les conséquences les plus visibles de ces changements environnementaux rapides et profonds directement provoqués par les activités humaines, on observe un effondrement spectaculaire de la biodiversité à l’échelle planétaire. Comme nous le montre le dernier rapport du Living Planet Index, en seulement 50 ans, les populations animales mondiales ont diminué de 73 %.</a:t>
            </a:r>
          </a:p>
          <a:p>
            <a:endParaRPr lang="fr-FR" b="0" i="0" noProof="0" dirty="0">
              <a:solidFill>
                <a:srgbClr val="000000"/>
              </a:solidFill>
              <a:effectLst/>
              <a:latin typeface="tahoma" panose="020B0604030504040204" pitchFamily="34" charset="0"/>
            </a:endParaRPr>
          </a:p>
          <a:p>
            <a:r>
              <a:rPr lang="fr-FR" b="0" i="0" noProof="0" dirty="0">
                <a:solidFill>
                  <a:srgbClr val="000000"/>
                </a:solidFill>
                <a:effectLst/>
                <a:latin typeface="tahoma" panose="020B0604030504040204" pitchFamily="34" charset="0"/>
              </a:rPr>
              <a:t>(Montre qu’un sous ensemble de 34,836 populations de 5,495 espèces a vu son abondance décliner en moyenne de 73% entre 1970 et 2020.)</a:t>
            </a:r>
            <a:endParaRPr lang="fr-FR" noProof="0" dirty="0"/>
          </a:p>
        </p:txBody>
      </p:sp>
      <p:sp>
        <p:nvSpPr>
          <p:cNvPr id="4" name="Espace réservé du numéro de diapositive 3">
            <a:extLst>
              <a:ext uri="{FF2B5EF4-FFF2-40B4-BE49-F238E27FC236}">
                <a16:creationId xmlns:a16="http://schemas.microsoft.com/office/drawing/2014/main" id="{FF22C17E-152E-2F36-7787-09042DFEDB94}"/>
              </a:ext>
            </a:extLst>
          </p:cNvPr>
          <p:cNvSpPr>
            <a:spLocks noGrp="1"/>
          </p:cNvSpPr>
          <p:nvPr>
            <p:ph type="sldNum" sz="quarter" idx="5"/>
          </p:nvPr>
        </p:nvSpPr>
        <p:spPr/>
        <p:txBody>
          <a:bodyPr/>
          <a:lstStyle/>
          <a:p>
            <a:fld id="{C4168370-ECC9-4C83-B3E1-A0A9000F334C}" type="slidenum">
              <a:rPr lang="fr-FR" smtClean="0"/>
              <a:t>4</a:t>
            </a:fld>
            <a:endParaRPr lang="fr-FR"/>
          </a:p>
        </p:txBody>
      </p:sp>
    </p:spTree>
    <p:extLst>
      <p:ext uri="{BB962C8B-B14F-4D97-AF65-F5344CB8AC3E}">
        <p14:creationId xmlns:p14="http://schemas.microsoft.com/office/powerpoint/2010/main" val="554791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8223-0E8C-F40C-E5C3-4C42510F1E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D9A9401-69BE-E216-EFBA-3507E65CB4B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F0EE8D-A06B-3942-4446-86064E210C90}"/>
              </a:ext>
            </a:extLst>
          </p:cNvPr>
          <p:cNvSpPr>
            <a:spLocks noGrp="1"/>
          </p:cNvSpPr>
          <p:nvPr>
            <p:ph type="body" idx="1"/>
          </p:nvPr>
        </p:nvSpPr>
        <p:spPr/>
        <p:txBody>
          <a:bodyPr/>
          <a:lstStyle/>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Il est donc urgent d’inverser la tendance. Cela implique notamment de réduire nos émissions de gaz à effet de serre.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Or, comme l’explique l’</a:t>
            </a:r>
            <a:r>
              <a:rPr lang="fr-FR" sz="1800" b="0" i="0" dirty="0">
                <a:solidFill>
                  <a:srgbClr val="1F1F1F"/>
                </a:solidFill>
                <a:effectLst/>
                <a:latin typeface="Google Sans"/>
              </a:rPr>
              <a:t>Organisation de Coopération et de Développement Economiques</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la demande mondiale en énergie ne cesse d’augmenter et devrait continuer à croître fortement d’ici 2035. </a:t>
            </a:r>
          </a:p>
          <a:p>
            <a:pPr algn="just">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Pour répondre à cette demande tout en atténuant le changement climatique, la seule option viable est de décarboner massivement notre production d’énergie. Cela s’est traduit, comme l’illustre le graphique de droite, par une croissance exponentielle du développement des énergies renouvelables au cours des dernières décennies.</a:t>
            </a:r>
          </a:p>
          <a:p>
            <a:pPr algn="just">
              <a:lnSpc>
                <a:spcPct val="107000"/>
              </a:lnSpc>
              <a:spcAft>
                <a:spcPts val="800"/>
              </a:spcAft>
            </a:pP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fr-FR" b="0" i="0" dirty="0">
                <a:solidFill>
                  <a:srgbClr val="1F1F1F"/>
                </a:solidFill>
                <a:effectLst/>
                <a:latin typeface="Google Sans"/>
              </a:rPr>
              <a:t>(OCDE = Organisation de coopération et de développement économiques)</a:t>
            </a:r>
            <a:endParaRPr lang="fr-FR" dirty="0"/>
          </a:p>
        </p:txBody>
      </p:sp>
      <p:sp>
        <p:nvSpPr>
          <p:cNvPr id="4" name="Espace réservé du numéro de diapositive 3">
            <a:extLst>
              <a:ext uri="{FF2B5EF4-FFF2-40B4-BE49-F238E27FC236}">
                <a16:creationId xmlns:a16="http://schemas.microsoft.com/office/drawing/2014/main" id="{885F7BD0-5C22-05E4-22D6-A3CCB9D98B16}"/>
              </a:ext>
            </a:extLst>
          </p:cNvPr>
          <p:cNvSpPr>
            <a:spLocks noGrp="1"/>
          </p:cNvSpPr>
          <p:nvPr>
            <p:ph type="sldNum" sz="quarter" idx="5"/>
          </p:nvPr>
        </p:nvSpPr>
        <p:spPr/>
        <p:txBody>
          <a:bodyPr/>
          <a:lstStyle/>
          <a:p>
            <a:fld id="{C4168370-ECC9-4C83-B3E1-A0A9000F334C}" type="slidenum">
              <a:rPr lang="fr-FR" smtClean="0"/>
              <a:t>5</a:t>
            </a:fld>
            <a:endParaRPr lang="fr-FR"/>
          </a:p>
        </p:txBody>
      </p:sp>
    </p:spTree>
    <p:extLst>
      <p:ext uri="{BB962C8B-B14F-4D97-AF65-F5344CB8AC3E}">
        <p14:creationId xmlns:p14="http://schemas.microsoft.com/office/powerpoint/2010/main" val="1514627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Malheureusement, ce graphique adapté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Northrup</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&amp;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Wittemeyer</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montre que les études nord-américaines sur les différents secteurs énergétiques rapportent majoritairement des effets négatifs des énergies renouvelables sur la faune. Il devient donc crucial de mieux comprendre l’impact environnemental lié à leur forte croissance.</a:t>
            </a:r>
          </a:p>
          <a:p>
            <a:endParaRPr lang="fr-FR" dirty="0"/>
          </a:p>
        </p:txBody>
      </p:sp>
      <p:sp>
        <p:nvSpPr>
          <p:cNvPr id="4" name="Espace réservé du numéro de diapositive 3"/>
          <p:cNvSpPr>
            <a:spLocks noGrp="1"/>
          </p:cNvSpPr>
          <p:nvPr>
            <p:ph type="sldNum" sz="quarter" idx="5"/>
          </p:nvPr>
        </p:nvSpPr>
        <p:spPr/>
        <p:txBody>
          <a:bodyPr/>
          <a:lstStyle/>
          <a:p>
            <a:fld id="{C4168370-ECC9-4C83-B3E1-A0A9000F334C}" type="slidenum">
              <a:rPr lang="fr-FR" smtClean="0"/>
              <a:t>6</a:t>
            </a:fld>
            <a:endParaRPr lang="fr-FR"/>
          </a:p>
        </p:txBody>
      </p:sp>
    </p:spTree>
    <p:extLst>
      <p:ext uri="{BB962C8B-B14F-4D97-AF65-F5344CB8AC3E}">
        <p14:creationId xmlns:p14="http://schemas.microsoft.com/office/powerpoint/2010/main" val="513997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De son côté, notre oiseau,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est une espèce néarctique strictement migratrice, et l’une des plus restreintes géographiquement en Amérique du Nord. Comme vous pouvez le voir sur la carte, en bleu, elle hiverne aux caraïbes, et après avoir affronté mon premier hiver québécois, je crois que je comprends pourquoi, et elle ne se reproduit que dans une mince bande du nord-est des États-Unis et du sud-est du Canada, en rouge sur la carte. Il s’agit d’une espèce spécialiste en matière d’habitat, qui niche principalement dans des sapinières denses, généralement situées au-dessus de 750 mètres d’altitude. On estime que le Québec abrite à lui seul près de 70 % de l’aire de reproduction mondiale de l’espèce, ce qui confère à cette province un rôle fondamental dans sa conservation.</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7</a:t>
            </a:fld>
            <a:endParaRPr lang="fr-FR"/>
          </a:p>
        </p:txBody>
      </p:sp>
    </p:spTree>
    <p:extLst>
      <p:ext uri="{BB962C8B-B14F-4D97-AF65-F5344CB8AC3E}">
        <p14:creationId xmlns:p14="http://schemas.microsoft.com/office/powerpoint/2010/main" val="431955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7B384-DE15-29A9-D28E-7AF39B89B9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08B282-425D-AF36-26BB-741C7F59C5D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981C2A9-A665-EC23-5A2F-A267800182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Malheureusement, comme nous le montre cette carte,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est aujourd’hui une espèce en déclin. Entre 2012 et 2022, la fréquence à laquelle l’espèce est observée pendant la saison de reproduction a chuté d’environ 21,5 %, ce qui suggère une diminution notable de ses effectifs dans plusieurs régions clés, notamment au Québec, </a:t>
            </a:r>
            <a:r>
              <a:rPr lang="fr-FR" sz="2800" dirty="0"/>
              <a:t>ce qui est également supporté par les tendances provenant du recensement des oiseaux nicheurs</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Avec environ 80 000 individus matures selon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BirdLife</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International, et face à une tendance clairement à la baisse, elle est désormais classée comme espèce vulnérable sur la liste rouge de l’UICN.</a:t>
            </a:r>
          </a:p>
          <a:p>
            <a:endParaRPr lang="fr-FR" b="0" i="0" dirty="0">
              <a:solidFill>
                <a:srgbClr val="6F6E67"/>
              </a:solidFill>
              <a:effectLst/>
              <a:latin typeface="CloSans"/>
            </a:endParaRPr>
          </a:p>
          <a:p>
            <a:endParaRPr lang="fr-FR" b="0" i="0" dirty="0">
              <a:solidFill>
                <a:srgbClr val="6F6E67"/>
              </a:solidFill>
              <a:effectLst/>
              <a:latin typeface="CloSans"/>
            </a:endParaRPr>
          </a:p>
          <a:p>
            <a:r>
              <a:rPr lang="fr-FR" b="0" i="0" dirty="0">
                <a:solidFill>
                  <a:srgbClr val="6F6E67"/>
                </a:solidFill>
                <a:effectLst/>
                <a:latin typeface="CloSans"/>
              </a:rPr>
              <a:t>(Cette carte représente le changement cumulatif de l'abondance relative estimée de 2012 à 2022, les cercles représentant des régions de 27 km x 27 km. Le rouge indique un déclin et le bleu une augmentation. Plus la couleur est foncée, plus la tendance est forte. Les cercles blancs représentent les endroits où l'estimation de la tendance n'est pas significativement différente de zéro (c'est-à-dire que l'intervalle de confiance de 80 % contient zéro). La taille des cercles est mise à l'échelle par l'abondance relative estimée au milieu de la période. </a:t>
            </a:r>
          </a:p>
          <a:p>
            <a:endParaRPr lang="fr-FR" b="0" i="0" dirty="0">
              <a:solidFill>
                <a:srgbClr val="6F6E67"/>
              </a:solidFill>
              <a:effectLst/>
              <a:latin typeface="CloSans"/>
            </a:endParaRPr>
          </a:p>
          <a:p>
            <a:pPr>
              <a:buNone/>
            </a:pPr>
            <a:r>
              <a:rPr lang="fr-FR" dirty="0"/>
              <a:t>Les données sont issues d'observations (</a:t>
            </a:r>
            <a:r>
              <a:rPr lang="fr-FR" dirty="0" err="1"/>
              <a:t>eBird</a:t>
            </a:r>
            <a:r>
              <a:rPr lang="fr-FR" dirty="0"/>
              <a:t>), corrigées par effort d’observation. Le modèle estime </a:t>
            </a:r>
            <a:r>
              <a:rPr lang="fr-FR" b="1" dirty="0"/>
              <a:t>la fréquence d’occurrence</a:t>
            </a:r>
            <a:r>
              <a:rPr lang="fr-FR" dirty="0"/>
              <a:t> ou </a:t>
            </a:r>
            <a:r>
              <a:rPr lang="fr-FR" b="1" dirty="0"/>
              <a:t>l’abondance relative</a:t>
            </a:r>
            <a:r>
              <a:rPr lang="fr-FR" dirty="0"/>
              <a:t> (nombre d’individus détectés par unité d’effort, dans un lieu donné). Donc, une baisse de -21,5 % signifie qu’il y a </a:t>
            </a:r>
            <a:r>
              <a:rPr lang="fr-FR" b="1" dirty="0"/>
              <a:t>21,5 % de chances en moins de détecter la Grive de </a:t>
            </a:r>
            <a:r>
              <a:rPr lang="fr-FR" b="1" dirty="0" err="1"/>
              <a:t>Bicknell</a:t>
            </a:r>
            <a:r>
              <a:rPr lang="fr-FR" dirty="0"/>
              <a:t> à un endroit donné pendant la période de reproduction en 2022 comparé à 2012.</a:t>
            </a:r>
          </a:p>
          <a:p>
            <a:endParaRPr lang="fr-FR" dirty="0"/>
          </a:p>
          <a:p>
            <a:r>
              <a:rPr lang="fr-FR" dirty="0"/>
              <a:t>Autrement dit, la fréquence de détection de la Grive de </a:t>
            </a:r>
            <a:r>
              <a:rPr lang="fr-FR" dirty="0" err="1"/>
              <a:t>Bicknell</a:t>
            </a:r>
            <a:r>
              <a:rPr lang="fr-FR" dirty="0"/>
              <a:t> pendant la période de nidification a diminué de manière significative, ce qui reflète un recul probable de ses effectifs reproducteurs dans une grande partie de son aire de répartition.</a:t>
            </a:r>
            <a:r>
              <a:rPr lang="fr-FR" b="0" i="0" dirty="0">
                <a:solidFill>
                  <a:srgbClr val="6F6E67"/>
                </a:solidFill>
                <a:effectLst/>
                <a:latin typeface="CloSans"/>
              </a:rPr>
              <a:t>)</a:t>
            </a:r>
            <a:endParaRPr lang="fr-FR" dirty="0"/>
          </a:p>
        </p:txBody>
      </p:sp>
      <p:sp>
        <p:nvSpPr>
          <p:cNvPr id="4" name="Espace réservé du numéro de diapositive 3">
            <a:extLst>
              <a:ext uri="{FF2B5EF4-FFF2-40B4-BE49-F238E27FC236}">
                <a16:creationId xmlns:a16="http://schemas.microsoft.com/office/drawing/2014/main" id="{32D388C5-305F-553A-DE65-B746D63DF029}"/>
              </a:ext>
            </a:extLst>
          </p:cNvPr>
          <p:cNvSpPr>
            <a:spLocks noGrp="1"/>
          </p:cNvSpPr>
          <p:nvPr>
            <p:ph type="sldNum" sz="quarter" idx="5"/>
          </p:nvPr>
        </p:nvSpPr>
        <p:spPr/>
        <p:txBody>
          <a:bodyPr/>
          <a:lstStyle/>
          <a:p>
            <a:fld id="{C4168370-ECC9-4C83-B3E1-A0A9000F334C}" type="slidenum">
              <a:rPr lang="fr-FR" smtClean="0"/>
              <a:t>8</a:t>
            </a:fld>
            <a:endParaRPr lang="fr-FR"/>
          </a:p>
        </p:txBody>
      </p:sp>
    </p:spTree>
    <p:extLst>
      <p:ext uri="{BB962C8B-B14F-4D97-AF65-F5344CB8AC3E}">
        <p14:creationId xmlns:p14="http://schemas.microsoft.com/office/powerpoint/2010/main" val="3135578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Cet indice de stabilité du couvert forestier, développé par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Mackey</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et ses collègues à partir d’images satellites entre 2003 et 2022, nous aide à mieux comprendre une chose essentielle : la menace prioritaire qui pèse sur la Grive de </a:t>
            </a:r>
            <a:r>
              <a:rPr lang="fr-FR" sz="1800" kern="100" dirty="0" err="1">
                <a:effectLst/>
                <a:latin typeface="Calibri" panose="020F0502020204030204" pitchFamily="34" charset="0"/>
                <a:ea typeface="Calibri" panose="020F0502020204030204" pitchFamily="34" charset="0"/>
                <a:cs typeface="Times New Roman" panose="02020603050405020304" pitchFamily="18" charset="0"/>
              </a:rPr>
              <a:t>Bicknell</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réside dans la perte d’habitat. Comme vous pouvez le voir, les zones les plus instables en brun coïncident fortement avec les régions que j’ai présentées plus tôt comme étant des habitats de reproduction de la Grive. Cette perte d’habitat s’explique par trois grandes menaces : l’exploitation forestière, les perturbations naturelles comme le feu ou les épidémies de tordeuse des bourgeons de l’épinette, et surtout ce qui va nous intéresser particulièrement aujourd’hui : le développement éolien.</a:t>
            </a:r>
          </a:p>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9</a:t>
            </a:fld>
            <a:endParaRPr lang="fr-FR"/>
          </a:p>
        </p:txBody>
      </p:sp>
    </p:spTree>
    <p:extLst>
      <p:ext uri="{BB962C8B-B14F-4D97-AF65-F5344CB8AC3E}">
        <p14:creationId xmlns:p14="http://schemas.microsoft.com/office/powerpoint/2010/main" val="600488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64BCC6-F8C1-D092-5105-9AAF58778C2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DC006FA-5837-1567-E15D-DF43665EC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B04E7F0-E7B2-384C-3B2B-984A705E776C}"/>
              </a:ext>
            </a:extLst>
          </p:cNvPr>
          <p:cNvSpPr>
            <a:spLocks noGrp="1"/>
          </p:cNvSpPr>
          <p:nvPr>
            <p:ph type="dt" sz="half" idx="10"/>
          </p:nvPr>
        </p:nvSpPr>
        <p:spPr/>
        <p:txBody>
          <a:bodyPr/>
          <a:lstStyle/>
          <a:p>
            <a:fld id="{640CE965-56C5-45DF-AF39-D9676AD55B90}" type="datetimeFigureOut">
              <a:rPr lang="fr-FR" smtClean="0"/>
              <a:t>05/05/2025</a:t>
            </a:fld>
            <a:endParaRPr lang="fr-FR"/>
          </a:p>
        </p:txBody>
      </p:sp>
      <p:sp>
        <p:nvSpPr>
          <p:cNvPr id="5" name="Espace réservé du pied de page 4">
            <a:extLst>
              <a:ext uri="{FF2B5EF4-FFF2-40B4-BE49-F238E27FC236}">
                <a16:creationId xmlns:a16="http://schemas.microsoft.com/office/drawing/2014/main" id="{1FA485B3-B2A8-787F-2C47-9C124D8A014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89C7D7-891E-0C7A-E487-1BE6643DE289}"/>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313629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EB4E2A-7619-18FC-E29A-7F55D416EE7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9050983-0D4F-5B66-3EEC-6F4723B2922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E2D15A4-A1C5-CECB-710F-4CF02ED02107}"/>
              </a:ext>
            </a:extLst>
          </p:cNvPr>
          <p:cNvSpPr>
            <a:spLocks noGrp="1"/>
          </p:cNvSpPr>
          <p:nvPr>
            <p:ph type="dt" sz="half" idx="10"/>
          </p:nvPr>
        </p:nvSpPr>
        <p:spPr/>
        <p:txBody>
          <a:bodyPr/>
          <a:lstStyle/>
          <a:p>
            <a:fld id="{640CE965-56C5-45DF-AF39-D9676AD55B90}" type="datetimeFigureOut">
              <a:rPr lang="fr-FR" smtClean="0"/>
              <a:t>05/05/2025</a:t>
            </a:fld>
            <a:endParaRPr lang="fr-FR"/>
          </a:p>
        </p:txBody>
      </p:sp>
      <p:sp>
        <p:nvSpPr>
          <p:cNvPr id="5" name="Espace réservé du pied de page 4">
            <a:extLst>
              <a:ext uri="{FF2B5EF4-FFF2-40B4-BE49-F238E27FC236}">
                <a16:creationId xmlns:a16="http://schemas.microsoft.com/office/drawing/2014/main" id="{88229990-8CA8-C3E5-7D5D-B2B66DBF96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62B615D-7E3F-6647-C883-1A549BB0A2AE}"/>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998035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C70329F-9354-2FC8-3194-A9032152589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938153E-5526-EA90-18A2-B00AE77E09F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D01863E-5781-03B2-1D1C-6ACF72FC80FF}"/>
              </a:ext>
            </a:extLst>
          </p:cNvPr>
          <p:cNvSpPr>
            <a:spLocks noGrp="1"/>
          </p:cNvSpPr>
          <p:nvPr>
            <p:ph type="dt" sz="half" idx="10"/>
          </p:nvPr>
        </p:nvSpPr>
        <p:spPr/>
        <p:txBody>
          <a:bodyPr/>
          <a:lstStyle/>
          <a:p>
            <a:fld id="{640CE965-56C5-45DF-AF39-D9676AD55B90}" type="datetimeFigureOut">
              <a:rPr lang="fr-FR" smtClean="0"/>
              <a:t>05/05/2025</a:t>
            </a:fld>
            <a:endParaRPr lang="fr-FR"/>
          </a:p>
        </p:txBody>
      </p:sp>
      <p:sp>
        <p:nvSpPr>
          <p:cNvPr id="5" name="Espace réservé du pied de page 4">
            <a:extLst>
              <a:ext uri="{FF2B5EF4-FFF2-40B4-BE49-F238E27FC236}">
                <a16:creationId xmlns:a16="http://schemas.microsoft.com/office/drawing/2014/main" id="{27C38615-5351-B4D9-2AE2-8D918E6E6E3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7E436D-4C5F-19E7-F7B1-F580D52B2305}"/>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00103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563685-0EC2-1A51-4021-2C6E1F60E2D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BDE4CB-5E9D-AA9F-7F52-247866B8DCD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04FD7D1-8D78-E78C-5EC2-B5605DD7522B}"/>
              </a:ext>
            </a:extLst>
          </p:cNvPr>
          <p:cNvSpPr>
            <a:spLocks noGrp="1"/>
          </p:cNvSpPr>
          <p:nvPr>
            <p:ph type="dt" sz="half" idx="10"/>
          </p:nvPr>
        </p:nvSpPr>
        <p:spPr/>
        <p:txBody>
          <a:bodyPr/>
          <a:lstStyle/>
          <a:p>
            <a:fld id="{640CE965-56C5-45DF-AF39-D9676AD55B90}" type="datetimeFigureOut">
              <a:rPr lang="fr-FR" smtClean="0"/>
              <a:t>05/05/2025</a:t>
            </a:fld>
            <a:endParaRPr lang="fr-FR"/>
          </a:p>
        </p:txBody>
      </p:sp>
      <p:sp>
        <p:nvSpPr>
          <p:cNvPr id="5" name="Espace réservé du pied de page 4">
            <a:extLst>
              <a:ext uri="{FF2B5EF4-FFF2-40B4-BE49-F238E27FC236}">
                <a16:creationId xmlns:a16="http://schemas.microsoft.com/office/drawing/2014/main" id="{A5E68DF0-A488-7136-F3F0-5F6F6BB986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112509-A2C5-7AE1-903D-7D5D41F003D8}"/>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72762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915B25-7F64-190E-92F3-B8787B1C56E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90E2129-4ED6-93A5-401A-0BB5AC5455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E0065F7-0A9D-5CB1-AAB8-850C3757DD32}"/>
              </a:ext>
            </a:extLst>
          </p:cNvPr>
          <p:cNvSpPr>
            <a:spLocks noGrp="1"/>
          </p:cNvSpPr>
          <p:nvPr>
            <p:ph type="dt" sz="half" idx="10"/>
          </p:nvPr>
        </p:nvSpPr>
        <p:spPr/>
        <p:txBody>
          <a:bodyPr/>
          <a:lstStyle/>
          <a:p>
            <a:fld id="{640CE965-56C5-45DF-AF39-D9676AD55B90}" type="datetimeFigureOut">
              <a:rPr lang="fr-FR" smtClean="0"/>
              <a:t>05/05/2025</a:t>
            </a:fld>
            <a:endParaRPr lang="fr-FR"/>
          </a:p>
        </p:txBody>
      </p:sp>
      <p:sp>
        <p:nvSpPr>
          <p:cNvPr id="5" name="Espace réservé du pied de page 4">
            <a:extLst>
              <a:ext uri="{FF2B5EF4-FFF2-40B4-BE49-F238E27FC236}">
                <a16:creationId xmlns:a16="http://schemas.microsoft.com/office/drawing/2014/main" id="{12D4B44D-D78B-5DBB-839B-483FFC1BE0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3EBF3D9-16D0-3813-78D9-41942A1D2868}"/>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4165085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F759DD-401A-C65E-9692-72CCE7BDC3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525BF9F-275D-A977-C118-73BDC2417E3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52E3E79-DD69-86D1-8B9C-54214F02D96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AC1D449-50A0-35F7-9BEB-D0EEF6BF7BFC}"/>
              </a:ext>
            </a:extLst>
          </p:cNvPr>
          <p:cNvSpPr>
            <a:spLocks noGrp="1"/>
          </p:cNvSpPr>
          <p:nvPr>
            <p:ph type="dt" sz="half" idx="10"/>
          </p:nvPr>
        </p:nvSpPr>
        <p:spPr/>
        <p:txBody>
          <a:bodyPr/>
          <a:lstStyle/>
          <a:p>
            <a:fld id="{640CE965-56C5-45DF-AF39-D9676AD55B90}" type="datetimeFigureOut">
              <a:rPr lang="fr-FR" smtClean="0"/>
              <a:t>05/05/2025</a:t>
            </a:fld>
            <a:endParaRPr lang="fr-FR"/>
          </a:p>
        </p:txBody>
      </p:sp>
      <p:sp>
        <p:nvSpPr>
          <p:cNvPr id="6" name="Espace réservé du pied de page 5">
            <a:extLst>
              <a:ext uri="{FF2B5EF4-FFF2-40B4-BE49-F238E27FC236}">
                <a16:creationId xmlns:a16="http://schemas.microsoft.com/office/drawing/2014/main" id="{D6DCB497-7BA9-3AA1-DD83-30494D54A11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90D9A3B-6764-F95A-D8AF-6C2FCAD6A88E}"/>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292618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E31A4-2FC6-638F-3C68-DDC5B14E24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3E868B0-784E-C1CC-EED1-85DF3A4E79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6F0139B-FBF0-0FFC-6BA9-A4A7EB7CE60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EB06129-04E7-BBDF-AC09-26B3026A2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70D2CE5-60CF-8782-D399-CA2F732A1BD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7124400-C8FD-C2AF-9EA9-F1F967F5067F}"/>
              </a:ext>
            </a:extLst>
          </p:cNvPr>
          <p:cNvSpPr>
            <a:spLocks noGrp="1"/>
          </p:cNvSpPr>
          <p:nvPr>
            <p:ph type="dt" sz="half" idx="10"/>
          </p:nvPr>
        </p:nvSpPr>
        <p:spPr/>
        <p:txBody>
          <a:bodyPr/>
          <a:lstStyle/>
          <a:p>
            <a:fld id="{640CE965-56C5-45DF-AF39-D9676AD55B90}" type="datetimeFigureOut">
              <a:rPr lang="fr-FR" smtClean="0"/>
              <a:t>05/05/2025</a:t>
            </a:fld>
            <a:endParaRPr lang="fr-FR"/>
          </a:p>
        </p:txBody>
      </p:sp>
      <p:sp>
        <p:nvSpPr>
          <p:cNvPr id="8" name="Espace réservé du pied de page 7">
            <a:extLst>
              <a:ext uri="{FF2B5EF4-FFF2-40B4-BE49-F238E27FC236}">
                <a16:creationId xmlns:a16="http://schemas.microsoft.com/office/drawing/2014/main" id="{FEBA28ED-D89F-D885-4CEF-81E2D871004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D01D379-A180-D933-EAF2-CF58F30BE7E4}"/>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0154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A58CD-2BF2-7ED6-C021-37A972D1A1A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27D7B0B-4C93-8E40-0B89-2E891CE3A0B5}"/>
              </a:ext>
            </a:extLst>
          </p:cNvPr>
          <p:cNvSpPr>
            <a:spLocks noGrp="1"/>
          </p:cNvSpPr>
          <p:nvPr>
            <p:ph type="dt" sz="half" idx="10"/>
          </p:nvPr>
        </p:nvSpPr>
        <p:spPr/>
        <p:txBody>
          <a:bodyPr/>
          <a:lstStyle/>
          <a:p>
            <a:fld id="{640CE965-56C5-45DF-AF39-D9676AD55B90}" type="datetimeFigureOut">
              <a:rPr lang="fr-FR" smtClean="0"/>
              <a:t>05/05/2025</a:t>
            </a:fld>
            <a:endParaRPr lang="fr-FR"/>
          </a:p>
        </p:txBody>
      </p:sp>
      <p:sp>
        <p:nvSpPr>
          <p:cNvPr id="4" name="Espace réservé du pied de page 3">
            <a:extLst>
              <a:ext uri="{FF2B5EF4-FFF2-40B4-BE49-F238E27FC236}">
                <a16:creationId xmlns:a16="http://schemas.microsoft.com/office/drawing/2014/main" id="{0CBB703A-BA23-5160-8D3A-CBAB281C0EB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BD0909B-6557-6DDE-56D4-E79C3A5CDFEC}"/>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266576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97C2D45-7511-DDCB-5FB9-BA3483AEA568}"/>
              </a:ext>
            </a:extLst>
          </p:cNvPr>
          <p:cNvSpPr>
            <a:spLocks noGrp="1"/>
          </p:cNvSpPr>
          <p:nvPr>
            <p:ph type="dt" sz="half" idx="10"/>
          </p:nvPr>
        </p:nvSpPr>
        <p:spPr/>
        <p:txBody>
          <a:bodyPr/>
          <a:lstStyle/>
          <a:p>
            <a:fld id="{640CE965-56C5-45DF-AF39-D9676AD55B90}" type="datetimeFigureOut">
              <a:rPr lang="fr-FR" smtClean="0"/>
              <a:t>05/05/2025</a:t>
            </a:fld>
            <a:endParaRPr lang="fr-FR"/>
          </a:p>
        </p:txBody>
      </p:sp>
      <p:sp>
        <p:nvSpPr>
          <p:cNvPr id="3" name="Espace réservé du pied de page 2">
            <a:extLst>
              <a:ext uri="{FF2B5EF4-FFF2-40B4-BE49-F238E27FC236}">
                <a16:creationId xmlns:a16="http://schemas.microsoft.com/office/drawing/2014/main" id="{F99878D5-1C2D-8C30-768B-AE20293D212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B74F596-0758-8E77-5180-259121D3A75F}"/>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501921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53B25-56F6-6B30-420D-F21DF3537AE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3CE7FF0-6987-5785-DA0F-19F8F42FD8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80D4C34-FFAB-6C78-2744-9309A52E7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E681A52-7FDD-E72B-7963-27EB7A283EC1}"/>
              </a:ext>
            </a:extLst>
          </p:cNvPr>
          <p:cNvSpPr>
            <a:spLocks noGrp="1"/>
          </p:cNvSpPr>
          <p:nvPr>
            <p:ph type="dt" sz="half" idx="10"/>
          </p:nvPr>
        </p:nvSpPr>
        <p:spPr/>
        <p:txBody>
          <a:bodyPr/>
          <a:lstStyle/>
          <a:p>
            <a:fld id="{640CE965-56C5-45DF-AF39-D9676AD55B90}" type="datetimeFigureOut">
              <a:rPr lang="fr-FR" smtClean="0"/>
              <a:t>05/05/2025</a:t>
            </a:fld>
            <a:endParaRPr lang="fr-FR"/>
          </a:p>
        </p:txBody>
      </p:sp>
      <p:sp>
        <p:nvSpPr>
          <p:cNvPr id="6" name="Espace réservé du pied de page 5">
            <a:extLst>
              <a:ext uri="{FF2B5EF4-FFF2-40B4-BE49-F238E27FC236}">
                <a16:creationId xmlns:a16="http://schemas.microsoft.com/office/drawing/2014/main" id="{4B66DB00-6FD7-D1F2-0333-A2DE0F7FF33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2069F3-AE2E-0A6A-58D9-E6D68ADC0949}"/>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253786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7C7BA7-FA18-D56C-459B-95CDF47C66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0F9AB69-9C16-E0A3-4436-B563C1C1F4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C5CB6D5-E228-59A1-C29E-22722B60E6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56EE4BA-DB86-45F7-7ECC-C706668FC2DF}"/>
              </a:ext>
            </a:extLst>
          </p:cNvPr>
          <p:cNvSpPr>
            <a:spLocks noGrp="1"/>
          </p:cNvSpPr>
          <p:nvPr>
            <p:ph type="dt" sz="half" idx="10"/>
          </p:nvPr>
        </p:nvSpPr>
        <p:spPr/>
        <p:txBody>
          <a:bodyPr/>
          <a:lstStyle/>
          <a:p>
            <a:fld id="{640CE965-56C5-45DF-AF39-D9676AD55B90}" type="datetimeFigureOut">
              <a:rPr lang="fr-FR" smtClean="0"/>
              <a:t>05/05/2025</a:t>
            </a:fld>
            <a:endParaRPr lang="fr-FR"/>
          </a:p>
        </p:txBody>
      </p:sp>
      <p:sp>
        <p:nvSpPr>
          <p:cNvPr id="6" name="Espace réservé du pied de page 5">
            <a:extLst>
              <a:ext uri="{FF2B5EF4-FFF2-40B4-BE49-F238E27FC236}">
                <a16:creationId xmlns:a16="http://schemas.microsoft.com/office/drawing/2014/main" id="{8D3BFDAC-F59A-014A-3A6F-DDC045B511D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460E45A-3D7B-7086-11D9-83CBE8ADDEFF}"/>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4004226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4F2465A-399B-BAC6-5E08-47E6AEC4EA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EB9AB33-98FE-851C-7CB8-7B48B8B2D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2565FC2-245B-6DE3-3886-49A7EDBD68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0CE965-56C5-45DF-AF39-D9676AD55B90}" type="datetimeFigureOut">
              <a:rPr lang="fr-FR" smtClean="0"/>
              <a:t>05/05/2025</a:t>
            </a:fld>
            <a:endParaRPr lang="fr-FR"/>
          </a:p>
        </p:txBody>
      </p:sp>
      <p:sp>
        <p:nvSpPr>
          <p:cNvPr id="5" name="Espace réservé du pied de page 4">
            <a:extLst>
              <a:ext uri="{FF2B5EF4-FFF2-40B4-BE49-F238E27FC236}">
                <a16:creationId xmlns:a16="http://schemas.microsoft.com/office/drawing/2014/main" id="{C423DBA5-123D-51CC-FFA9-26A3251E6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E18CE88-73BB-BBD9-2A98-1F1F4D8FCC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F5E9D3-2AF1-404E-8CA9-72A28F5CEE90}" type="slidenum">
              <a:rPr lang="fr-FR" smtClean="0"/>
              <a:t>‹N°›</a:t>
            </a:fld>
            <a:endParaRPr lang="fr-FR"/>
          </a:p>
        </p:txBody>
      </p:sp>
    </p:spTree>
    <p:extLst>
      <p:ext uri="{BB962C8B-B14F-4D97-AF65-F5344CB8AC3E}">
        <p14:creationId xmlns:p14="http://schemas.microsoft.com/office/powerpoint/2010/main" val="9329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4.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7.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jpe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1038/nature02121" TargetMode="External"/><Relationship Id="rId3" Type="http://schemas.openxmlformats.org/officeDocument/2006/relationships/hyperlink" Target="https://doi.org/10.1126/science.1251817" TargetMode="External"/><Relationship Id="rId7" Type="http://schemas.openxmlformats.org/officeDocument/2006/relationships/hyperlink" Target="https://doi.org/10.1126/science.adi5177"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doi.org/10.1111/ele.12009" TargetMode="External"/><Relationship Id="rId5" Type="http://schemas.openxmlformats.org/officeDocument/2006/relationships/hyperlink" Target="https://doi.org/10.1038/nature22336" TargetMode="External"/><Relationship Id="rId10" Type="http://schemas.openxmlformats.org/officeDocument/2006/relationships/hyperlink" Target="https://doi.org/10.1038/s41598-020-67154-8" TargetMode="External"/><Relationship Id="rId4" Type="http://schemas.openxmlformats.org/officeDocument/2006/relationships/hyperlink" Target="https://doi.org/10.1016/j.rser.2008.03.008" TargetMode="External"/><Relationship Id="rId9" Type="http://schemas.openxmlformats.org/officeDocument/2006/relationships/hyperlink" Target="https://doi.org/10.1126/science.aaa4984"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017/S095927092000012X" TargetMode="External"/><Relationship Id="rId3" Type="http://schemas.openxmlformats.org/officeDocument/2006/relationships/hyperlink" Target="https://www.canada.ca/en/environment-climate-change/services/species-risk-public-registry/cosewic-assessments-status-reports/bicknell-thrush-2022.html" TargetMode="External"/><Relationship Id="rId7" Type="http://schemas.openxmlformats.org/officeDocument/2006/relationships/hyperlink" Target="https://science.ebird.org/status-and-trends/species/bicthr/trends-map"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doi.org/10.1650/CONDOR-15-145.1" TargetMode="External"/><Relationship Id="rId11" Type="http://schemas.openxmlformats.org/officeDocument/2006/relationships/hyperlink" Target="https://doi.org/10.2173/bow.bicthr.01" TargetMode="External"/><Relationship Id="rId5" Type="http://schemas.openxmlformats.org/officeDocument/2006/relationships/hyperlink" Target="https://doi.org/10.1016/j.gecco.2019.e00530" TargetMode="External"/><Relationship Id="rId10" Type="http://schemas.openxmlformats.org/officeDocument/2006/relationships/hyperlink" Target="https://doi.org/10.3390/land13101644" TargetMode="External"/><Relationship Id="rId4" Type="http://schemas.openxmlformats.org/officeDocument/2006/relationships/hyperlink" Target="https://datazone.birdlife.org/species/factsheet/bicknells-thrush-catharus-bicknelli" TargetMode="External"/><Relationship Id="rId9" Type="http://schemas.openxmlformats.org/officeDocument/2006/relationships/hyperlink" Target="https://bvearmb.do/handle/123456789/2316"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oi.org/10.1676/04-013" TargetMode="External"/><Relationship Id="rId3" Type="http://schemas.openxmlformats.org/officeDocument/2006/relationships/hyperlink" Target="https://doi.org/10.5751/ACE-01226-130208" TargetMode="External"/><Relationship Id="rId7" Type="http://schemas.openxmlformats.org/officeDocument/2006/relationships/hyperlink" Target="https://doi.org/10.1111/j.1461-0248.2005.00792.x"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doi.org/10.1111/geb.12684" TargetMode="External"/><Relationship Id="rId5" Type="http://schemas.openxmlformats.org/officeDocument/2006/relationships/hyperlink" Target="https://doi.org/10.1016/j.ecolmodel.2007.08.010" TargetMode="External"/><Relationship Id="rId4" Type="http://schemas.openxmlformats.org/officeDocument/2006/relationships/hyperlink" Target="https://doi.org/10.1111/j.1365-2486.2009.02000.x" TargetMode="External"/><Relationship Id="rId9" Type="http://schemas.openxmlformats.org/officeDocument/2006/relationships/hyperlink" Target="https://doi.org/10.1111/jbi.134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3390/app9102048"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oi.org/10.1007/s10596-019-09913-9" TargetMode="External"/><Relationship Id="rId5" Type="http://schemas.openxmlformats.org/officeDocument/2006/relationships/hyperlink" Target="https://doi.org/10.1038/s41598-021-89172-w" TargetMode="External"/><Relationship Id="rId4" Type="http://schemas.openxmlformats.org/officeDocument/2006/relationships/hyperlink" Target="https://doi.org/10.1016/j.envsoft.2013.12.008"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i.org/10.1111/ibi.12913" TargetMode="External"/><Relationship Id="rId3" Type="http://schemas.openxmlformats.org/officeDocument/2006/relationships/hyperlink" Target="https://doi.org/10.1111/cobi.12227" TargetMode="External"/><Relationship Id="rId7" Type="http://schemas.openxmlformats.org/officeDocument/2006/relationships/hyperlink" Target="https://doi.org/10.2193/2007-248"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doi.org/10.2172/12148" TargetMode="External"/><Relationship Id="rId5" Type="http://schemas.openxmlformats.org/officeDocument/2006/relationships/hyperlink" Target="https://doi.org/10.1111/j.1474-919X.2006.00516.x" TargetMode="External"/><Relationship Id="rId10" Type="http://schemas.openxmlformats.org/officeDocument/2006/relationships/hyperlink" Target="https://doi.org/10.1016/j.eiar.2015.09.001" TargetMode="External"/><Relationship Id="rId4" Type="http://schemas.openxmlformats.org/officeDocument/2006/relationships/hyperlink" Target="https://doi.org/10.1111/j.1474-919X.2006.00507.x" TargetMode="External"/><Relationship Id="rId9" Type="http://schemas.openxmlformats.org/officeDocument/2006/relationships/hyperlink" Target="https://doi.org/10.1111/j.1474-919X.2006.00506.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DB7A-6CCE-84E0-B0C6-98026D02EB7D}"/>
            </a:ext>
          </a:extLst>
        </p:cNvPr>
        <p:cNvGrpSpPr/>
        <p:nvPr/>
      </p:nvGrpSpPr>
      <p:grpSpPr>
        <a:xfrm>
          <a:off x="0" y="0"/>
          <a:ext cx="0" cy="0"/>
          <a:chOff x="0" y="0"/>
          <a:chExt cx="0" cy="0"/>
        </a:xfrm>
      </p:grpSpPr>
      <p:pic>
        <p:nvPicPr>
          <p:cNvPr id="3" name="Image 2" descr="Une image contenant oiseau, plein air, faune, moineau&#10;&#10;Le contenu généré par l’IA peut être incorrect.">
            <a:extLst>
              <a:ext uri="{FF2B5EF4-FFF2-40B4-BE49-F238E27FC236}">
                <a16:creationId xmlns:a16="http://schemas.microsoft.com/office/drawing/2014/main" id="{2F8D0101-F756-F24D-279C-2CF59135E6A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b="9202"/>
          <a:stretch/>
        </p:blipFill>
        <p:spPr>
          <a:xfrm>
            <a:off x="0" y="-5746"/>
            <a:ext cx="12192000" cy="6891220"/>
          </a:xfrm>
          <a:prstGeom prst="rect">
            <a:avLst/>
          </a:prstGeom>
        </p:spPr>
      </p:pic>
      <p:pic>
        <p:nvPicPr>
          <p:cNvPr id="5" name="Picture 7">
            <a:extLst>
              <a:ext uri="{FF2B5EF4-FFF2-40B4-BE49-F238E27FC236}">
                <a16:creationId xmlns:a16="http://schemas.microsoft.com/office/drawing/2014/main" id="{8382BAE4-091B-C7BF-7881-364EA7E0E9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898" r="46250"/>
          <a:stretch/>
        </p:blipFill>
        <p:spPr bwMode="auto">
          <a:xfrm>
            <a:off x="1907683" y="6226941"/>
            <a:ext cx="3016683" cy="417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Une image contenant capture d’écran, Caractère coloré, Graphique, graphisme&#10;&#10;Le contenu généré par l’IA peut être incorrect.">
            <a:extLst>
              <a:ext uri="{FF2B5EF4-FFF2-40B4-BE49-F238E27FC236}">
                <a16:creationId xmlns:a16="http://schemas.microsoft.com/office/drawing/2014/main" id="{7B92996B-0A28-A796-4F1B-6817F510FB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47" y="6119687"/>
            <a:ext cx="1453988" cy="631576"/>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DE471F71-5426-3A61-A5F7-9FEF54094E95}"/>
              </a:ext>
            </a:extLst>
          </p:cNvPr>
          <p:cNvSpPr txBox="1"/>
          <p:nvPr/>
        </p:nvSpPr>
        <p:spPr>
          <a:xfrm>
            <a:off x="0" y="12929"/>
            <a:ext cx="12192000" cy="1200329"/>
          </a:xfrm>
          <a:prstGeom prst="rect">
            <a:avLst/>
          </a:prstGeom>
          <a:noFill/>
        </p:spPr>
        <p:txBody>
          <a:bodyPr wrap="square">
            <a:spAutoFit/>
          </a:bodyPr>
          <a:lstStyle/>
          <a:p>
            <a:pPr algn="ctr"/>
            <a:r>
              <a:rPr lang="fr-FR" sz="3600" b="1" i="0" u="none" strike="noStrike" dirty="0">
                <a:solidFill>
                  <a:srgbClr val="000000"/>
                </a:solidFill>
                <a:effectLst/>
              </a:rPr>
              <a:t>Impact du développement éolien sur l'habitat de la</a:t>
            </a:r>
          </a:p>
          <a:p>
            <a:pPr algn="ctr"/>
            <a:r>
              <a:rPr lang="fr-FR" sz="3600" b="1" i="0" u="none" strike="noStrike" dirty="0">
                <a:solidFill>
                  <a:srgbClr val="000000"/>
                </a:solidFill>
                <a:effectLst/>
              </a:rPr>
              <a:t> Grive de </a:t>
            </a:r>
            <a:r>
              <a:rPr lang="fr-FR" sz="3600" b="1" i="0" u="none" strike="noStrike" dirty="0" err="1">
                <a:solidFill>
                  <a:srgbClr val="000000"/>
                </a:solidFill>
                <a:effectLst/>
              </a:rPr>
              <a:t>Bicknell</a:t>
            </a:r>
            <a:endParaRPr lang="fr-FR" sz="3600" b="1" i="0" u="none" strike="noStrike" dirty="0">
              <a:solidFill>
                <a:srgbClr val="000000"/>
              </a:solidFill>
              <a:effectLst/>
            </a:endParaRPr>
          </a:p>
        </p:txBody>
      </p:sp>
      <p:pic>
        <p:nvPicPr>
          <p:cNvPr id="1028" name="Picture 4">
            <a:extLst>
              <a:ext uri="{FF2B5EF4-FFF2-40B4-BE49-F238E27FC236}">
                <a16:creationId xmlns:a16="http://schemas.microsoft.com/office/drawing/2014/main" id="{C38949D3-936E-7098-66C0-8A092152A0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5715" y="5971737"/>
            <a:ext cx="2339088" cy="90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descr="Une image contenant texte, Police, capture d’écran, graphisme&#10;&#10;Le contenu généré par l’IA peut être incorrect.">
            <a:extLst>
              <a:ext uri="{FF2B5EF4-FFF2-40B4-BE49-F238E27FC236}">
                <a16:creationId xmlns:a16="http://schemas.microsoft.com/office/drawing/2014/main" id="{B4065528-86C5-6C6D-54AB-0816D92FEC95}"/>
              </a:ext>
            </a:extLst>
          </p:cNvPr>
          <p:cNvPicPr>
            <a:picLocks noChangeAspect="1"/>
          </p:cNvPicPr>
          <p:nvPr/>
        </p:nvPicPr>
        <p:blipFill>
          <a:blip r:embed="rId8">
            <a:extLst>
              <a:ext uri="{28A0092B-C50C-407E-A947-70E740481C1C}">
                <a14:useLocalDpi xmlns:a14="http://schemas.microsoft.com/office/drawing/2010/main" val="0"/>
              </a:ext>
            </a:extLst>
          </a:blip>
          <a:srcRect l="68657" t="18303" r="1774" b="20017"/>
          <a:stretch/>
        </p:blipFill>
        <p:spPr>
          <a:xfrm>
            <a:off x="9021946" y="862647"/>
            <a:ext cx="3097566" cy="1698289"/>
          </a:xfrm>
          <a:prstGeom prst="rect">
            <a:avLst/>
          </a:prstGeom>
        </p:spPr>
      </p:pic>
      <p:sp>
        <p:nvSpPr>
          <p:cNvPr id="27" name="ZoneTexte 26">
            <a:extLst>
              <a:ext uri="{FF2B5EF4-FFF2-40B4-BE49-F238E27FC236}">
                <a16:creationId xmlns:a16="http://schemas.microsoft.com/office/drawing/2014/main" id="{D9579F0C-08B0-3AA1-58E7-2A403AC51FFF}"/>
              </a:ext>
            </a:extLst>
          </p:cNvPr>
          <p:cNvSpPr txBox="1"/>
          <p:nvPr/>
        </p:nvSpPr>
        <p:spPr>
          <a:xfrm>
            <a:off x="10689069" y="6563960"/>
            <a:ext cx="1725433" cy="307777"/>
          </a:xfrm>
          <a:prstGeom prst="rect">
            <a:avLst/>
          </a:prstGeom>
          <a:noFill/>
        </p:spPr>
        <p:txBody>
          <a:bodyPr wrap="square" rtlCol="0">
            <a:spAutoFit/>
          </a:bodyPr>
          <a:lstStyle/>
          <a:p>
            <a:r>
              <a:rPr lang="fr-FR" sz="1400" dirty="0">
                <a:solidFill>
                  <a:schemeClr val="bg1"/>
                </a:solidFill>
              </a:rPr>
              <a:t>© Sandy </a:t>
            </a:r>
            <a:r>
              <a:rPr lang="fr-FR" sz="1400" dirty="0" err="1">
                <a:solidFill>
                  <a:schemeClr val="bg1"/>
                </a:solidFill>
              </a:rPr>
              <a:t>Podulka</a:t>
            </a:r>
            <a:endParaRPr lang="fr-FR" sz="1400" dirty="0">
              <a:solidFill>
                <a:schemeClr val="bg1"/>
              </a:solidFill>
            </a:endParaRPr>
          </a:p>
        </p:txBody>
      </p:sp>
      <p:sp>
        <p:nvSpPr>
          <p:cNvPr id="28" name="Google Shape;55;p13">
            <a:extLst>
              <a:ext uri="{FF2B5EF4-FFF2-40B4-BE49-F238E27FC236}">
                <a16:creationId xmlns:a16="http://schemas.microsoft.com/office/drawing/2014/main" id="{A8536E07-6EAD-ACCE-5F49-289E762FF707}"/>
              </a:ext>
            </a:extLst>
          </p:cNvPr>
          <p:cNvSpPr txBox="1">
            <a:spLocks noGrp="1"/>
          </p:cNvSpPr>
          <p:nvPr>
            <p:ph type="subTitle" idx="1"/>
          </p:nvPr>
        </p:nvSpPr>
        <p:spPr>
          <a:xfrm>
            <a:off x="110397" y="1858471"/>
            <a:ext cx="8283209" cy="36385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800" b="1" dirty="0"/>
              <a:t>Présentateur</a:t>
            </a:r>
            <a:r>
              <a:rPr lang="fr" b="1" dirty="0"/>
              <a:t> </a:t>
            </a:r>
          </a:p>
          <a:p>
            <a:pPr algn="l">
              <a:spcBef>
                <a:spcPts val="0"/>
              </a:spcBef>
            </a:pPr>
            <a:r>
              <a:rPr lang="fr" dirty="0"/>
              <a:t>Pierre Nassivera, Université Laval</a:t>
            </a:r>
          </a:p>
          <a:p>
            <a:pPr marL="0" lvl="0" indent="0" algn="l" rtl="0">
              <a:spcBef>
                <a:spcPts val="0"/>
              </a:spcBef>
              <a:spcAft>
                <a:spcPts val="0"/>
              </a:spcAft>
              <a:buNone/>
            </a:pPr>
            <a:endParaRPr lang="fr" b="1" dirty="0"/>
          </a:p>
          <a:p>
            <a:pPr marL="0" lvl="0" indent="0" algn="l" rtl="0">
              <a:spcBef>
                <a:spcPts val="0"/>
              </a:spcBef>
              <a:spcAft>
                <a:spcPts val="0"/>
              </a:spcAft>
              <a:buNone/>
            </a:pPr>
            <a:r>
              <a:rPr lang="fr" sz="2800" b="1" dirty="0"/>
              <a:t>Auteurs </a:t>
            </a:r>
            <a:endParaRPr lang="fr" sz="2800" dirty="0"/>
          </a:p>
          <a:p>
            <a:pPr marL="0" lvl="0" indent="0" algn="l" rtl="0">
              <a:spcBef>
                <a:spcPts val="0"/>
              </a:spcBef>
              <a:spcAft>
                <a:spcPts val="0"/>
              </a:spcAft>
              <a:buNone/>
            </a:pPr>
            <a:r>
              <a:rPr lang="fr" dirty="0"/>
              <a:t>Francis Lessard, Université Laval</a:t>
            </a:r>
            <a:endParaRPr dirty="0"/>
          </a:p>
          <a:p>
            <a:pPr marL="0" lvl="0" indent="0" algn="l" rtl="0">
              <a:spcBef>
                <a:spcPts val="0"/>
              </a:spcBef>
              <a:spcAft>
                <a:spcPts val="0"/>
              </a:spcAft>
              <a:buNone/>
            </a:pPr>
            <a:r>
              <a:rPr lang="fr" dirty="0"/>
              <a:t>Jérôme Lemaître, MELCCFP</a:t>
            </a:r>
          </a:p>
          <a:p>
            <a:pPr marL="0" lvl="0" indent="0" algn="l" rtl="0">
              <a:spcBef>
                <a:spcPts val="0"/>
              </a:spcBef>
              <a:spcAft>
                <a:spcPts val="0"/>
              </a:spcAft>
              <a:buNone/>
            </a:pPr>
            <a:r>
              <a:rPr lang="fr" dirty="0"/>
              <a:t>Yves Aubry, ECCC</a:t>
            </a:r>
            <a:br>
              <a:rPr lang="fr" dirty="0"/>
            </a:br>
            <a:r>
              <a:rPr lang="fr" dirty="0"/>
              <a:t>Junior A. Tremblay, ECCC </a:t>
            </a:r>
            <a:r>
              <a:rPr lang="fr-FR" dirty="0"/>
              <a:t>&amp;</a:t>
            </a:r>
            <a:r>
              <a:rPr lang="fr-CA" dirty="0"/>
              <a:t> Université Laval</a:t>
            </a:r>
          </a:p>
          <a:p>
            <a:pPr marL="0" lvl="0" indent="0" algn="l" rtl="0">
              <a:spcBef>
                <a:spcPts val="0"/>
              </a:spcBef>
              <a:spcAft>
                <a:spcPts val="0"/>
              </a:spcAft>
              <a:buNone/>
            </a:pPr>
            <a:endParaRPr lang="fr-CA" dirty="0"/>
          </a:p>
          <a:p>
            <a:pPr marL="0" lvl="0" indent="0" algn="l" rtl="0">
              <a:spcBef>
                <a:spcPts val="0"/>
              </a:spcBef>
              <a:spcAft>
                <a:spcPts val="0"/>
              </a:spcAft>
              <a:buNone/>
            </a:pPr>
            <a:r>
              <a:rPr lang="fr-CA" sz="2800" b="1" dirty="0"/>
              <a:t>7 mai 2025, Rimouski</a:t>
            </a:r>
          </a:p>
        </p:txBody>
      </p:sp>
      <p:pic>
        <p:nvPicPr>
          <p:cNvPr id="1030" name="Picture 6">
            <a:extLst>
              <a:ext uri="{FF2B5EF4-FFF2-40B4-BE49-F238E27FC236}">
                <a16:creationId xmlns:a16="http://schemas.microsoft.com/office/drawing/2014/main" id="{E8357CBD-85BF-4F89-31AA-C84AB072CA8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9411" y="6291479"/>
            <a:ext cx="705057" cy="35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089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3" name="Flèche : en arc 2">
            <a:extLst>
              <a:ext uri="{FF2B5EF4-FFF2-40B4-BE49-F238E27FC236}">
                <a16:creationId xmlns:a16="http://schemas.microsoft.com/office/drawing/2014/main" id="{B424EB60-BE08-BDE7-3EF8-E9167F0105C4}"/>
              </a:ext>
            </a:extLst>
          </p:cNvPr>
          <p:cNvSpPr/>
          <p:nvPr/>
        </p:nvSpPr>
        <p:spPr>
          <a:xfrm>
            <a:off x="1043420" y="171450"/>
            <a:ext cx="4342189" cy="4342313"/>
          </a:xfrm>
          <a:prstGeom prst="circularArrow">
            <a:avLst>
              <a:gd name="adj1" fmla="val 10980"/>
              <a:gd name="adj2" fmla="val 1142322"/>
              <a:gd name="adj3" fmla="val 4500000"/>
              <a:gd name="adj4" fmla="val 10800000"/>
              <a:gd name="adj5" fmla="val 12500"/>
            </a:avLst>
          </a:prstGeom>
          <a:solidFill>
            <a:srgbClr val="8191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5" name="Forme libre : forme 4">
            <a:extLst>
              <a:ext uri="{FF2B5EF4-FFF2-40B4-BE49-F238E27FC236}">
                <a16:creationId xmlns:a16="http://schemas.microsoft.com/office/drawing/2014/main" id="{10BBDDCA-1B24-A0E8-1AA8-51DADB8156C6}"/>
              </a:ext>
            </a:extLst>
          </p:cNvPr>
          <p:cNvSpPr/>
          <p:nvPr/>
        </p:nvSpPr>
        <p:spPr>
          <a:xfrm>
            <a:off x="2002431" y="1743543"/>
            <a:ext cx="2422599" cy="1211156"/>
          </a:xfrm>
          <a:custGeom>
            <a:avLst/>
            <a:gdLst>
              <a:gd name="connsiteX0" fmla="*/ 0 w 2422599"/>
              <a:gd name="connsiteY0" fmla="*/ 0 h 1211156"/>
              <a:gd name="connsiteX1" fmla="*/ 2422599 w 2422599"/>
              <a:gd name="connsiteY1" fmla="*/ 0 h 1211156"/>
              <a:gd name="connsiteX2" fmla="*/ 2422599 w 2422599"/>
              <a:gd name="connsiteY2" fmla="*/ 1211156 h 1211156"/>
              <a:gd name="connsiteX3" fmla="*/ 0 w 2422599"/>
              <a:gd name="connsiteY3" fmla="*/ 1211156 h 1211156"/>
              <a:gd name="connsiteX4" fmla="*/ 0 w 2422599"/>
              <a:gd name="connsiteY4" fmla="*/ 0 h 121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599" h="1211156">
                <a:moveTo>
                  <a:pt x="0" y="0"/>
                </a:moveTo>
                <a:lnTo>
                  <a:pt x="2422599" y="0"/>
                </a:lnTo>
                <a:lnTo>
                  <a:pt x="2422599" y="1211156"/>
                </a:lnTo>
                <a:lnTo>
                  <a:pt x="0" y="12111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Développer les énergies renouvelables</a:t>
            </a:r>
          </a:p>
        </p:txBody>
      </p:sp>
      <p:grpSp>
        <p:nvGrpSpPr>
          <p:cNvPr id="10" name="Groupe 9">
            <a:extLst>
              <a:ext uri="{FF2B5EF4-FFF2-40B4-BE49-F238E27FC236}">
                <a16:creationId xmlns:a16="http://schemas.microsoft.com/office/drawing/2014/main" id="{EE60E6D8-B606-98F4-2DA7-A4321E86232B}"/>
              </a:ext>
            </a:extLst>
          </p:cNvPr>
          <p:cNvGrpSpPr/>
          <p:nvPr/>
        </p:nvGrpSpPr>
        <p:grpSpPr>
          <a:xfrm>
            <a:off x="147090" y="2954700"/>
            <a:ext cx="3730271" cy="3731848"/>
            <a:chOff x="147090" y="2954700"/>
            <a:chExt cx="3730271" cy="3731848"/>
          </a:xfrm>
        </p:grpSpPr>
        <p:sp>
          <p:nvSpPr>
            <p:cNvPr id="8" name="Arc plein 7">
              <a:extLst>
                <a:ext uri="{FF2B5EF4-FFF2-40B4-BE49-F238E27FC236}">
                  <a16:creationId xmlns:a16="http://schemas.microsoft.com/office/drawing/2014/main" id="{06EA60C0-80AA-EE21-0CB2-E9341AA7C87E}"/>
                </a:ext>
              </a:extLst>
            </p:cNvPr>
            <p:cNvSpPr/>
            <p:nvPr/>
          </p:nvSpPr>
          <p:spPr>
            <a:xfrm>
              <a:off x="147090" y="2954700"/>
              <a:ext cx="3730271" cy="3731848"/>
            </a:xfrm>
            <a:prstGeom prst="blockArc">
              <a:avLst>
                <a:gd name="adj1" fmla="val 0"/>
                <a:gd name="adj2" fmla="val 18900000"/>
                <a:gd name="adj3" fmla="val 12740"/>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9" name="Forme libre : forme 8">
              <a:extLst>
                <a:ext uri="{FF2B5EF4-FFF2-40B4-BE49-F238E27FC236}">
                  <a16:creationId xmlns:a16="http://schemas.microsoft.com/office/drawing/2014/main" id="{3CB321C5-1CF3-5F28-A7EB-F0BCFEA2A843}"/>
                </a:ext>
              </a:extLst>
            </p:cNvPr>
            <p:cNvSpPr/>
            <p:nvPr/>
          </p:nvSpPr>
          <p:spPr>
            <a:xfrm>
              <a:off x="791131" y="4243386"/>
              <a:ext cx="2422599" cy="1211156"/>
            </a:xfrm>
            <a:custGeom>
              <a:avLst/>
              <a:gdLst>
                <a:gd name="connsiteX0" fmla="*/ 0 w 2422599"/>
                <a:gd name="connsiteY0" fmla="*/ 0 h 1211156"/>
                <a:gd name="connsiteX1" fmla="*/ 2422599 w 2422599"/>
                <a:gd name="connsiteY1" fmla="*/ 0 h 1211156"/>
                <a:gd name="connsiteX2" fmla="*/ 2422599 w 2422599"/>
                <a:gd name="connsiteY2" fmla="*/ 1211156 h 1211156"/>
                <a:gd name="connsiteX3" fmla="*/ 0 w 2422599"/>
                <a:gd name="connsiteY3" fmla="*/ 1211156 h 1211156"/>
                <a:gd name="connsiteX4" fmla="*/ 0 w 2422599"/>
                <a:gd name="connsiteY4" fmla="*/ 0 h 121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599" h="1211156">
                  <a:moveTo>
                    <a:pt x="0" y="0"/>
                  </a:moveTo>
                  <a:lnTo>
                    <a:pt x="2422599" y="0"/>
                  </a:lnTo>
                  <a:lnTo>
                    <a:pt x="2422599" y="1211156"/>
                  </a:lnTo>
                  <a:lnTo>
                    <a:pt x="0" y="12111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Freiner l’érosion de la biodiversité</a:t>
              </a:r>
            </a:p>
          </p:txBody>
        </p:sp>
      </p:grpSp>
      <p:pic>
        <p:nvPicPr>
          <p:cNvPr id="10244" name="Picture 4" descr="Faire du vert avec du vent | lieux.photo">
            <a:extLst>
              <a:ext uri="{FF2B5EF4-FFF2-40B4-BE49-F238E27FC236}">
                <a16:creationId xmlns:a16="http://schemas.microsoft.com/office/drawing/2014/main" id="{C024D2E4-6FEC-9732-06A4-42D72EA487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60" r="23367"/>
          <a:stretch/>
        </p:blipFill>
        <p:spPr bwMode="auto">
          <a:xfrm>
            <a:off x="1563608" y="648944"/>
            <a:ext cx="3300243" cy="3375465"/>
          </a:xfrm>
          <a:prstGeom prst="ellipse">
            <a:avLst/>
          </a:prstGeom>
          <a:noFill/>
          <a:extLst>
            <a:ext uri="{909E8E84-426E-40DD-AFC4-6F175D3DCCD1}">
              <a14:hiddenFill xmlns:a14="http://schemas.microsoft.com/office/drawing/2010/main">
                <a:solidFill>
                  <a:srgbClr val="FFFFFF"/>
                </a:solidFill>
              </a14:hiddenFill>
            </a:ext>
          </a:extLst>
        </p:spPr>
      </p:pic>
      <p:grpSp>
        <p:nvGrpSpPr>
          <p:cNvPr id="15" name="Groupe 14">
            <a:extLst>
              <a:ext uri="{FF2B5EF4-FFF2-40B4-BE49-F238E27FC236}">
                <a16:creationId xmlns:a16="http://schemas.microsoft.com/office/drawing/2014/main" id="{67662349-0ADB-D9A3-71B9-6B1FC46CE16A}"/>
              </a:ext>
            </a:extLst>
          </p:cNvPr>
          <p:cNvGrpSpPr/>
          <p:nvPr/>
        </p:nvGrpSpPr>
        <p:grpSpPr>
          <a:xfrm>
            <a:off x="292853" y="3239156"/>
            <a:ext cx="3419154" cy="3219615"/>
            <a:chOff x="5037636" y="3466933"/>
            <a:chExt cx="3419154" cy="3219615"/>
          </a:xfrm>
        </p:grpSpPr>
        <p:pic>
          <p:nvPicPr>
            <p:cNvPr id="12" name="Image 11" descr="Une image contenant arbre, plein air, oiseau, plante&#10;&#10;Le contenu généré par l’IA peut être incorrect.">
              <a:extLst>
                <a:ext uri="{FF2B5EF4-FFF2-40B4-BE49-F238E27FC236}">
                  <a16:creationId xmlns:a16="http://schemas.microsoft.com/office/drawing/2014/main" id="{BBDB9B12-24C0-F6AC-CE13-5CDCAE1D4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636" y="3466933"/>
              <a:ext cx="3419154" cy="3219615"/>
            </a:xfrm>
            <a:prstGeom prst="ellipse">
              <a:avLst/>
            </a:prstGeom>
          </p:spPr>
        </p:pic>
        <p:sp>
          <p:nvSpPr>
            <p:cNvPr id="14" name="ZoneTexte 13">
              <a:extLst>
                <a:ext uri="{FF2B5EF4-FFF2-40B4-BE49-F238E27FC236}">
                  <a16:creationId xmlns:a16="http://schemas.microsoft.com/office/drawing/2014/main" id="{795025FF-E305-07B8-9929-7A69CDAB89D3}"/>
                </a:ext>
              </a:extLst>
            </p:cNvPr>
            <p:cNvSpPr txBox="1"/>
            <p:nvPr/>
          </p:nvSpPr>
          <p:spPr>
            <a:xfrm>
              <a:off x="5985994" y="6250165"/>
              <a:ext cx="1939990" cy="307777"/>
            </a:xfrm>
            <a:prstGeom prst="rect">
              <a:avLst/>
            </a:prstGeom>
            <a:noFill/>
          </p:spPr>
          <p:txBody>
            <a:bodyPr wrap="square" rtlCol="0">
              <a:spAutoFit/>
            </a:bodyPr>
            <a:lstStyle/>
            <a:p>
              <a:r>
                <a:rPr lang="fr-FR" sz="1400" dirty="0">
                  <a:solidFill>
                    <a:schemeClr val="bg1"/>
                  </a:solidFill>
                </a:rPr>
                <a:t>© Kent </a:t>
              </a:r>
              <a:r>
                <a:rPr lang="fr-FR" sz="1400" dirty="0" err="1">
                  <a:solidFill>
                    <a:schemeClr val="bg1"/>
                  </a:solidFill>
                </a:rPr>
                <a:t>McFarland</a:t>
              </a:r>
              <a:endParaRPr lang="fr-FR" sz="1400" dirty="0">
                <a:solidFill>
                  <a:schemeClr val="bg1"/>
                </a:solidFill>
              </a:endParaRPr>
            </a:p>
          </p:txBody>
        </p:sp>
      </p:grpSp>
      <p:grpSp>
        <p:nvGrpSpPr>
          <p:cNvPr id="19" name="Groupe 18">
            <a:extLst>
              <a:ext uri="{FF2B5EF4-FFF2-40B4-BE49-F238E27FC236}">
                <a16:creationId xmlns:a16="http://schemas.microsoft.com/office/drawing/2014/main" id="{AB862CEA-7C49-7150-598C-DA0C4881CB36}"/>
              </a:ext>
            </a:extLst>
          </p:cNvPr>
          <p:cNvGrpSpPr/>
          <p:nvPr/>
        </p:nvGrpSpPr>
        <p:grpSpPr>
          <a:xfrm>
            <a:off x="4920781" y="402282"/>
            <a:ext cx="7271219" cy="6455718"/>
            <a:chOff x="4920781" y="402282"/>
            <a:chExt cx="7271219" cy="6455718"/>
          </a:xfrm>
        </p:grpSpPr>
        <p:pic>
          <p:nvPicPr>
            <p:cNvPr id="16" name="Graphique 15" descr="Aide">
              <a:extLst>
                <a:ext uri="{FF2B5EF4-FFF2-40B4-BE49-F238E27FC236}">
                  <a16:creationId xmlns:a16="http://schemas.microsoft.com/office/drawing/2014/main" id="{D2F5DFCA-0619-F584-9211-1D03654A7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6393" y="402282"/>
              <a:ext cx="3142537" cy="3109301"/>
            </a:xfrm>
            <a:prstGeom prst="rect">
              <a:avLst/>
            </a:prstGeom>
          </p:spPr>
        </p:pic>
        <p:sp>
          <p:nvSpPr>
            <p:cNvPr id="18" name="ZoneTexte 17">
              <a:extLst>
                <a:ext uri="{FF2B5EF4-FFF2-40B4-BE49-F238E27FC236}">
                  <a16:creationId xmlns:a16="http://schemas.microsoft.com/office/drawing/2014/main" id="{FA05ED2F-A470-083E-D0D4-D8552129DEB7}"/>
                </a:ext>
              </a:extLst>
            </p:cNvPr>
            <p:cNvSpPr txBox="1"/>
            <p:nvPr/>
          </p:nvSpPr>
          <p:spPr>
            <a:xfrm>
              <a:off x="4920781" y="3811012"/>
              <a:ext cx="7271219" cy="3046988"/>
            </a:xfrm>
            <a:prstGeom prst="rect">
              <a:avLst/>
            </a:prstGeom>
            <a:ln w="38100">
              <a:solidFill>
                <a:srgbClr val="63747B"/>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3200" dirty="0"/>
                <a:t>Comment :</a:t>
              </a:r>
            </a:p>
            <a:p>
              <a:pPr marL="514350" indent="-514350">
                <a:buAutoNum type="arabicPeriod"/>
              </a:pPr>
              <a:r>
                <a:rPr lang="fr-FR" sz="3200" dirty="0"/>
                <a:t>Quantifier les impacts des infrastructures éoliennes sur l’habitat de la Grive de </a:t>
              </a:r>
              <a:r>
                <a:rPr lang="fr-FR" sz="3200" dirty="0" err="1"/>
                <a:t>Bicknell</a:t>
              </a:r>
              <a:r>
                <a:rPr lang="fr-FR" sz="3200" dirty="0"/>
                <a:t> ? </a:t>
              </a:r>
            </a:p>
            <a:p>
              <a:pPr marL="514350" indent="-514350">
                <a:buAutoNum type="arabicPeriod"/>
              </a:pPr>
              <a:r>
                <a:rPr lang="fr-FR" sz="3200" dirty="0"/>
                <a:t>Identifier des zones de moindre conflit ?</a:t>
              </a:r>
            </a:p>
          </p:txBody>
        </p:sp>
      </p:grpSp>
      <p:sp>
        <p:nvSpPr>
          <p:cNvPr id="21" name="Rectangle 20">
            <a:extLst>
              <a:ext uri="{FF2B5EF4-FFF2-40B4-BE49-F238E27FC236}">
                <a16:creationId xmlns:a16="http://schemas.microsoft.com/office/drawing/2014/main" id="{B2DE88A7-EA41-4E71-E4B7-94C3D6034CFE}"/>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3" name="ZoneTexte 22">
            <a:extLst>
              <a:ext uri="{FF2B5EF4-FFF2-40B4-BE49-F238E27FC236}">
                <a16:creationId xmlns:a16="http://schemas.microsoft.com/office/drawing/2014/main" id="{D385524F-F201-27DC-B1B0-F539D361DD6C}"/>
              </a:ext>
            </a:extLst>
          </p:cNvPr>
          <p:cNvSpPr txBox="1"/>
          <p:nvPr/>
        </p:nvSpPr>
        <p:spPr>
          <a:xfrm>
            <a:off x="11391901" y="-59383"/>
            <a:ext cx="800100" cy="461665"/>
          </a:xfrm>
          <a:prstGeom prst="rect">
            <a:avLst/>
          </a:prstGeom>
          <a:noFill/>
        </p:spPr>
        <p:txBody>
          <a:bodyPr wrap="square" rtlCol="0">
            <a:spAutoFit/>
          </a:bodyPr>
          <a:lstStyle/>
          <a:p>
            <a:r>
              <a:rPr lang="fr-FR" sz="2400" b="1" dirty="0"/>
              <a:t>9/19</a:t>
            </a:r>
          </a:p>
        </p:txBody>
      </p:sp>
    </p:spTree>
    <p:extLst>
      <p:ext uri="{BB962C8B-B14F-4D97-AF65-F5344CB8AC3E}">
        <p14:creationId xmlns:p14="http://schemas.microsoft.com/office/powerpoint/2010/main" val="331574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17" name="ZoneTexte 16">
            <a:extLst>
              <a:ext uri="{FF2B5EF4-FFF2-40B4-BE49-F238E27FC236}">
                <a16:creationId xmlns:a16="http://schemas.microsoft.com/office/drawing/2014/main" id="{BAB88899-BA3C-2B55-A8C6-D6E060CA4513}"/>
              </a:ext>
            </a:extLst>
          </p:cNvPr>
          <p:cNvSpPr txBox="1"/>
          <p:nvPr/>
        </p:nvSpPr>
        <p:spPr>
          <a:xfrm>
            <a:off x="9069565" y="6488668"/>
            <a:ext cx="4143373"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Tremblay </a:t>
            </a:r>
            <a:r>
              <a:rPr lang="fr-FR" i="1" kern="100" dirty="0">
                <a:latin typeface="+mj-lt"/>
                <a:ea typeface="Calibri" panose="020F0502020204030204" pitchFamily="34" charset="0"/>
                <a:cs typeface="Times New Roman" panose="02020603050405020304" pitchFamily="18" charset="0"/>
              </a:rPr>
              <a:t>et al. </a:t>
            </a:r>
            <a:r>
              <a:rPr lang="fr-FR" kern="100" dirty="0">
                <a:latin typeface="+mj-lt"/>
                <a:ea typeface="Calibri" panose="020F0502020204030204" pitchFamily="34" charset="0"/>
                <a:cs typeface="Times New Roman" panose="02020603050405020304" pitchFamily="18" charset="0"/>
              </a:rPr>
              <a:t>(2025, in </a:t>
            </a:r>
            <a:r>
              <a:rPr lang="fr-FR" kern="100" dirty="0" err="1">
                <a:latin typeface="+mj-lt"/>
                <a:ea typeface="Calibri" panose="020F0502020204030204" pitchFamily="34" charset="0"/>
                <a:cs typeface="Times New Roman" panose="02020603050405020304" pitchFamily="18" charset="0"/>
              </a:rPr>
              <a:t>review</a:t>
            </a:r>
            <a:r>
              <a:rPr lang="fr-FR" kern="100" dirty="0">
                <a:latin typeface="+mj-lt"/>
                <a:ea typeface="Calibri" panose="020F0502020204030204" pitchFamily="34" charset="0"/>
                <a:cs typeface="Times New Roman" panose="02020603050405020304" pitchFamily="18" charset="0"/>
              </a:rPr>
              <a:t>)</a:t>
            </a:r>
          </a:p>
        </p:txBody>
      </p:sp>
      <p:sp>
        <p:nvSpPr>
          <p:cNvPr id="18" name="ZoneTexte 17">
            <a:extLst>
              <a:ext uri="{FF2B5EF4-FFF2-40B4-BE49-F238E27FC236}">
                <a16:creationId xmlns:a16="http://schemas.microsoft.com/office/drawing/2014/main" id="{E66E5470-23E8-7D34-ADB0-F0B6C28709EE}"/>
              </a:ext>
            </a:extLst>
          </p:cNvPr>
          <p:cNvSpPr txBox="1"/>
          <p:nvPr/>
        </p:nvSpPr>
        <p:spPr>
          <a:xfrm>
            <a:off x="0" y="402282"/>
            <a:ext cx="121920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Modélisation de l’habitat de la Grive à l’échelle du massif du lac Jacques-Cartier</a:t>
            </a:r>
            <a:endParaRPr lang="fr-FR" sz="2600" dirty="0">
              <a:solidFill>
                <a:schemeClr val="dk1"/>
              </a:solidFill>
            </a:endParaRPr>
          </a:p>
        </p:txBody>
      </p:sp>
      <p:graphicFrame>
        <p:nvGraphicFramePr>
          <p:cNvPr id="22" name="Diagramme 21">
            <a:extLst>
              <a:ext uri="{FF2B5EF4-FFF2-40B4-BE49-F238E27FC236}">
                <a16:creationId xmlns:a16="http://schemas.microsoft.com/office/drawing/2014/main" id="{DC4610F8-7861-4086-822C-C588D2C53B10}"/>
              </a:ext>
            </a:extLst>
          </p:cNvPr>
          <p:cNvGraphicFramePr/>
          <p:nvPr>
            <p:extLst>
              <p:ext uri="{D42A27DB-BD31-4B8C-83A1-F6EECF244321}">
                <p14:modId xmlns:p14="http://schemas.microsoft.com/office/powerpoint/2010/main" val="2432447283"/>
              </p:ext>
            </p:extLst>
          </p:nvPr>
        </p:nvGraphicFramePr>
        <p:xfrm>
          <a:off x="6390990" y="1739900"/>
          <a:ext cx="5357149" cy="5283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ZoneTexte 23">
            <a:extLst>
              <a:ext uri="{FF2B5EF4-FFF2-40B4-BE49-F238E27FC236}">
                <a16:creationId xmlns:a16="http://schemas.microsoft.com/office/drawing/2014/main" id="{B430E4C8-F392-5CB4-265A-1A29D1E8E29E}"/>
              </a:ext>
            </a:extLst>
          </p:cNvPr>
          <p:cNvSpPr txBox="1"/>
          <p:nvPr/>
        </p:nvSpPr>
        <p:spPr>
          <a:xfrm>
            <a:off x="6390990" y="1324014"/>
            <a:ext cx="5344287" cy="12032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r>
              <a:rPr lang="fr-FR" sz="3600" dirty="0"/>
              <a:t>Métriques forestières issues du </a:t>
            </a:r>
            <a:r>
              <a:rPr lang="fr-FR" sz="3600" dirty="0" err="1"/>
              <a:t>LiDAR</a:t>
            </a:r>
            <a:endParaRPr lang="fr-FR" sz="3600" dirty="0"/>
          </a:p>
        </p:txBody>
      </p:sp>
      <p:pic>
        <p:nvPicPr>
          <p:cNvPr id="2" name="image9.jpg">
            <a:extLst>
              <a:ext uri="{FF2B5EF4-FFF2-40B4-BE49-F238E27FC236}">
                <a16:creationId xmlns:a16="http://schemas.microsoft.com/office/drawing/2014/main" id="{A6F5BEAE-9614-8CF2-7F4F-3C9E9E067ECF}"/>
              </a:ext>
            </a:extLst>
          </p:cNvPr>
          <p:cNvPicPr>
            <a:picLocks noChangeAspect="1"/>
          </p:cNvPicPr>
          <p:nvPr/>
        </p:nvPicPr>
        <p:blipFill>
          <a:blip r:embed="rId8"/>
          <a:srcRect l="1562"/>
          <a:stretch>
            <a:fillRect/>
          </a:stretch>
        </p:blipFill>
        <p:spPr>
          <a:xfrm>
            <a:off x="272675" y="954107"/>
            <a:ext cx="5823325" cy="5874678"/>
          </a:xfrm>
          <a:prstGeom prst="rect">
            <a:avLst/>
          </a:prstGeom>
          <a:ln/>
        </p:spPr>
      </p:pic>
      <p:sp>
        <p:nvSpPr>
          <p:cNvPr id="9" name="Rectangle 8">
            <a:extLst>
              <a:ext uri="{FF2B5EF4-FFF2-40B4-BE49-F238E27FC236}">
                <a16:creationId xmlns:a16="http://schemas.microsoft.com/office/drawing/2014/main" id="{8938BA3E-3C37-46B8-2ABF-E9A0BFC807B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11" name="ZoneTexte 10">
            <a:extLst>
              <a:ext uri="{FF2B5EF4-FFF2-40B4-BE49-F238E27FC236}">
                <a16:creationId xmlns:a16="http://schemas.microsoft.com/office/drawing/2014/main" id="{D1300A8A-3D51-F1C4-4865-B547ABF75F92}"/>
              </a:ext>
            </a:extLst>
          </p:cNvPr>
          <p:cNvSpPr txBox="1"/>
          <p:nvPr/>
        </p:nvSpPr>
        <p:spPr>
          <a:xfrm>
            <a:off x="11214100" y="-59383"/>
            <a:ext cx="977901" cy="461665"/>
          </a:xfrm>
          <a:prstGeom prst="rect">
            <a:avLst/>
          </a:prstGeom>
          <a:noFill/>
        </p:spPr>
        <p:txBody>
          <a:bodyPr wrap="square" rtlCol="0">
            <a:spAutoFit/>
          </a:bodyPr>
          <a:lstStyle/>
          <a:p>
            <a:r>
              <a:rPr lang="fr-FR" sz="2400" b="1" dirty="0"/>
              <a:t>10/19</a:t>
            </a:r>
          </a:p>
        </p:txBody>
      </p:sp>
    </p:spTree>
    <p:extLst>
      <p:ext uri="{BB962C8B-B14F-4D97-AF65-F5344CB8AC3E}">
        <p14:creationId xmlns:p14="http://schemas.microsoft.com/office/powerpoint/2010/main" val="2446466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9C0E6-1D4C-8898-AE13-753B4F829DFD}"/>
            </a:ext>
          </a:extLst>
        </p:cNvPr>
        <p:cNvGrpSpPr/>
        <p:nvPr/>
      </p:nvGrpSpPr>
      <p:grpSpPr>
        <a:xfrm>
          <a:off x="0" y="0"/>
          <a:ext cx="0" cy="0"/>
          <a:chOff x="0" y="0"/>
          <a:chExt cx="0" cy="0"/>
        </a:xfrm>
      </p:grpSpPr>
      <p:sp>
        <p:nvSpPr>
          <p:cNvPr id="17" name="ZoneTexte 16">
            <a:extLst>
              <a:ext uri="{FF2B5EF4-FFF2-40B4-BE49-F238E27FC236}">
                <a16:creationId xmlns:a16="http://schemas.microsoft.com/office/drawing/2014/main" id="{405577A1-CAB9-0AC4-737B-DB987327B563}"/>
              </a:ext>
            </a:extLst>
          </p:cNvPr>
          <p:cNvSpPr txBox="1"/>
          <p:nvPr/>
        </p:nvSpPr>
        <p:spPr>
          <a:xfrm>
            <a:off x="9069565" y="6488668"/>
            <a:ext cx="4143373"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Tremblay </a:t>
            </a:r>
            <a:r>
              <a:rPr lang="fr-FR" i="1" kern="100" dirty="0">
                <a:latin typeface="+mj-lt"/>
                <a:ea typeface="Calibri" panose="020F0502020204030204" pitchFamily="34" charset="0"/>
                <a:cs typeface="Times New Roman" panose="02020603050405020304" pitchFamily="18" charset="0"/>
              </a:rPr>
              <a:t>et al. </a:t>
            </a:r>
            <a:r>
              <a:rPr lang="fr-FR" kern="100" dirty="0">
                <a:latin typeface="+mj-lt"/>
                <a:ea typeface="Calibri" panose="020F0502020204030204" pitchFamily="34" charset="0"/>
                <a:cs typeface="Times New Roman" panose="02020603050405020304" pitchFamily="18" charset="0"/>
              </a:rPr>
              <a:t>(2025, in </a:t>
            </a:r>
            <a:r>
              <a:rPr lang="fr-FR" kern="100" dirty="0" err="1">
                <a:latin typeface="+mj-lt"/>
                <a:ea typeface="Calibri" panose="020F0502020204030204" pitchFamily="34" charset="0"/>
                <a:cs typeface="Times New Roman" panose="02020603050405020304" pitchFamily="18" charset="0"/>
              </a:rPr>
              <a:t>review</a:t>
            </a:r>
            <a:r>
              <a:rPr lang="fr-FR" kern="100" dirty="0">
                <a:latin typeface="+mj-lt"/>
                <a:ea typeface="Calibri" panose="020F0502020204030204" pitchFamily="34" charset="0"/>
                <a:cs typeface="Times New Roman" panose="02020603050405020304" pitchFamily="18" charset="0"/>
              </a:rPr>
              <a:t>)</a:t>
            </a:r>
          </a:p>
        </p:txBody>
      </p:sp>
      <p:sp>
        <p:nvSpPr>
          <p:cNvPr id="18" name="ZoneTexte 17">
            <a:extLst>
              <a:ext uri="{FF2B5EF4-FFF2-40B4-BE49-F238E27FC236}">
                <a16:creationId xmlns:a16="http://schemas.microsoft.com/office/drawing/2014/main" id="{4314717A-FDC9-D378-83B7-709835486F90}"/>
              </a:ext>
            </a:extLst>
          </p:cNvPr>
          <p:cNvSpPr txBox="1"/>
          <p:nvPr/>
        </p:nvSpPr>
        <p:spPr>
          <a:xfrm>
            <a:off x="0" y="402282"/>
            <a:ext cx="121920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Modélisation de l’habitat de la Grive à l’échelle du massif du lac Jacques-Cartier</a:t>
            </a:r>
            <a:endParaRPr lang="fr-FR" sz="2600" dirty="0">
              <a:solidFill>
                <a:schemeClr val="dk1"/>
              </a:solidFill>
            </a:endParaRPr>
          </a:p>
        </p:txBody>
      </p:sp>
      <p:pic>
        <p:nvPicPr>
          <p:cNvPr id="5" name="Image 4" descr="Une image contenant texte, carte, atlas&#10;&#10;Le contenu généré par l’IA peut être incorrect.">
            <a:extLst>
              <a:ext uri="{FF2B5EF4-FFF2-40B4-BE49-F238E27FC236}">
                <a16:creationId xmlns:a16="http://schemas.microsoft.com/office/drawing/2014/main" id="{D5E0B915-F33A-AC18-F11A-0F128E696BEE}"/>
              </a:ext>
            </a:extLst>
          </p:cNvPr>
          <p:cNvPicPr>
            <a:picLocks noChangeAspect="1"/>
          </p:cNvPicPr>
          <p:nvPr/>
        </p:nvPicPr>
        <p:blipFill>
          <a:blip r:embed="rId3">
            <a:extLst>
              <a:ext uri="{28A0092B-C50C-407E-A947-70E740481C1C}">
                <a14:useLocalDpi xmlns:a14="http://schemas.microsoft.com/office/drawing/2010/main" val="0"/>
              </a:ext>
            </a:extLst>
          </a:blip>
          <a:srcRect r="33341"/>
          <a:stretch/>
        </p:blipFill>
        <p:spPr>
          <a:xfrm>
            <a:off x="0" y="890238"/>
            <a:ext cx="5625720" cy="5967761"/>
          </a:xfrm>
          <a:prstGeom prst="rect">
            <a:avLst/>
          </a:prstGeom>
        </p:spPr>
      </p:pic>
      <p:sp>
        <p:nvSpPr>
          <p:cNvPr id="8" name="ZoneTexte 7">
            <a:extLst>
              <a:ext uri="{FF2B5EF4-FFF2-40B4-BE49-F238E27FC236}">
                <a16:creationId xmlns:a16="http://schemas.microsoft.com/office/drawing/2014/main" id="{EFE3D3E3-2FF2-9FF3-629F-8BCD9083F81F}"/>
              </a:ext>
            </a:extLst>
          </p:cNvPr>
          <p:cNvSpPr txBox="1"/>
          <p:nvPr/>
        </p:nvSpPr>
        <p:spPr>
          <a:xfrm>
            <a:off x="5625720" y="1487180"/>
            <a:ext cx="2116992" cy="63660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fr-FR" dirty="0"/>
          </a:p>
        </p:txBody>
      </p:sp>
      <p:sp>
        <p:nvSpPr>
          <p:cNvPr id="9" name="ZoneTexte 8">
            <a:extLst>
              <a:ext uri="{FF2B5EF4-FFF2-40B4-BE49-F238E27FC236}">
                <a16:creationId xmlns:a16="http://schemas.microsoft.com/office/drawing/2014/main" id="{BADE649C-5263-8721-860B-E6C6F7338409}"/>
              </a:ext>
            </a:extLst>
          </p:cNvPr>
          <p:cNvSpPr txBox="1"/>
          <p:nvPr/>
        </p:nvSpPr>
        <p:spPr>
          <a:xfrm>
            <a:off x="6508351" y="1559262"/>
            <a:ext cx="1023888" cy="492443"/>
          </a:xfrm>
          <a:prstGeom prst="rect">
            <a:avLst/>
          </a:prstGeom>
          <a:solidFill>
            <a:srgbClr val="FFD37F"/>
          </a:solidFill>
          <a:ln>
            <a:solidFill>
              <a:srgbClr val="FFD37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10" name="ZoneTexte 9">
            <a:extLst>
              <a:ext uri="{FF2B5EF4-FFF2-40B4-BE49-F238E27FC236}">
                <a16:creationId xmlns:a16="http://schemas.microsoft.com/office/drawing/2014/main" id="{EDBA65DF-9743-B5BD-6ADC-FF87D51F8960}"/>
              </a:ext>
            </a:extLst>
          </p:cNvPr>
          <p:cNvSpPr txBox="1"/>
          <p:nvPr/>
        </p:nvSpPr>
        <p:spPr>
          <a:xfrm>
            <a:off x="9900736" y="1559261"/>
            <a:ext cx="1023888" cy="492443"/>
          </a:xfrm>
          <a:prstGeom prst="rect">
            <a:avLst/>
          </a:prstGeom>
          <a:solidFill>
            <a:srgbClr val="F57A7A"/>
          </a:solidFill>
          <a:ln>
            <a:solidFill>
              <a:srgbClr val="F57A7A"/>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11" name="ZoneTexte 10">
            <a:extLst>
              <a:ext uri="{FF2B5EF4-FFF2-40B4-BE49-F238E27FC236}">
                <a16:creationId xmlns:a16="http://schemas.microsoft.com/office/drawing/2014/main" id="{6ABC2C31-4DC9-B694-E2EC-E2D1A454FEF0}"/>
              </a:ext>
            </a:extLst>
          </p:cNvPr>
          <p:cNvSpPr txBox="1"/>
          <p:nvPr/>
        </p:nvSpPr>
        <p:spPr>
          <a:xfrm>
            <a:off x="6066698" y="1016813"/>
            <a:ext cx="1907193"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Bon habitat</a:t>
            </a:r>
            <a:endParaRPr lang="fr-FR" sz="2600" dirty="0">
              <a:solidFill>
                <a:schemeClr val="dk1"/>
              </a:solidFill>
            </a:endParaRPr>
          </a:p>
        </p:txBody>
      </p:sp>
      <p:sp>
        <p:nvSpPr>
          <p:cNvPr id="12" name="ZoneTexte 11">
            <a:extLst>
              <a:ext uri="{FF2B5EF4-FFF2-40B4-BE49-F238E27FC236}">
                <a16:creationId xmlns:a16="http://schemas.microsoft.com/office/drawing/2014/main" id="{90F9885F-ECEC-2693-ADCD-1B878EDA5337}"/>
              </a:ext>
            </a:extLst>
          </p:cNvPr>
          <p:cNvSpPr txBox="1"/>
          <p:nvPr/>
        </p:nvSpPr>
        <p:spPr>
          <a:xfrm>
            <a:off x="9169321" y="1016813"/>
            <a:ext cx="2486718"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Très bon habitat</a:t>
            </a:r>
            <a:endParaRPr lang="fr-FR" sz="2600" dirty="0">
              <a:solidFill>
                <a:schemeClr val="dk1"/>
              </a:solidFill>
            </a:endParaRPr>
          </a:p>
        </p:txBody>
      </p:sp>
      <p:cxnSp>
        <p:nvCxnSpPr>
          <p:cNvPr id="14" name="Connecteur droit avec flèche 13">
            <a:extLst>
              <a:ext uri="{FF2B5EF4-FFF2-40B4-BE49-F238E27FC236}">
                <a16:creationId xmlns:a16="http://schemas.microsoft.com/office/drawing/2014/main" id="{77EEBCA7-7D9B-8544-7419-4F16EC1AD068}"/>
              </a:ext>
            </a:extLst>
          </p:cNvPr>
          <p:cNvCxnSpPr/>
          <p:nvPr/>
        </p:nvCxnSpPr>
        <p:spPr>
          <a:xfrm>
            <a:off x="10412680" y="2222339"/>
            <a:ext cx="0" cy="1053296"/>
          </a:xfrm>
          <a:prstGeom prst="straightConnector1">
            <a:avLst/>
          </a:prstGeom>
          <a:ln w="57150">
            <a:solidFill>
              <a:srgbClr val="F57A7A"/>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eur droit avec flèche 14">
            <a:extLst>
              <a:ext uri="{FF2B5EF4-FFF2-40B4-BE49-F238E27FC236}">
                <a16:creationId xmlns:a16="http://schemas.microsoft.com/office/drawing/2014/main" id="{114E8817-2B38-592F-71E6-E35EEDCB4912}"/>
              </a:ext>
            </a:extLst>
          </p:cNvPr>
          <p:cNvCxnSpPr/>
          <p:nvPr/>
        </p:nvCxnSpPr>
        <p:spPr>
          <a:xfrm>
            <a:off x="7020294" y="2222339"/>
            <a:ext cx="0" cy="1053296"/>
          </a:xfrm>
          <a:prstGeom prst="straightConnector1">
            <a:avLst/>
          </a:prstGeom>
          <a:ln w="57150">
            <a:solidFill>
              <a:srgbClr val="FFD37F"/>
            </a:solidFill>
            <a:tailEnd type="triangle"/>
          </a:ln>
        </p:spPr>
        <p:style>
          <a:lnRef idx="2">
            <a:schemeClr val="accent1"/>
          </a:lnRef>
          <a:fillRef idx="0">
            <a:schemeClr val="accent1"/>
          </a:fillRef>
          <a:effectRef idx="1">
            <a:schemeClr val="accent1"/>
          </a:effectRef>
          <a:fontRef idx="minor">
            <a:schemeClr val="tx1"/>
          </a:fontRef>
        </p:style>
      </p:cxnSp>
      <p:sp>
        <p:nvSpPr>
          <p:cNvPr id="16" name="ZoneTexte 15">
            <a:extLst>
              <a:ext uri="{FF2B5EF4-FFF2-40B4-BE49-F238E27FC236}">
                <a16:creationId xmlns:a16="http://schemas.microsoft.com/office/drawing/2014/main" id="{0DED03C8-9CBE-6255-158A-ECEC5BCE1CFC}"/>
              </a:ext>
            </a:extLst>
          </p:cNvPr>
          <p:cNvSpPr txBox="1"/>
          <p:nvPr/>
        </p:nvSpPr>
        <p:spPr>
          <a:xfrm>
            <a:off x="5661346" y="3428999"/>
            <a:ext cx="2888886"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Seuil de mitigation</a:t>
            </a:r>
            <a:endParaRPr lang="fr-FR" sz="2600" dirty="0">
              <a:solidFill>
                <a:schemeClr val="dk1"/>
              </a:solidFill>
            </a:endParaRPr>
          </a:p>
        </p:txBody>
      </p:sp>
      <p:sp>
        <p:nvSpPr>
          <p:cNvPr id="20" name="ZoneTexte 19">
            <a:extLst>
              <a:ext uri="{FF2B5EF4-FFF2-40B4-BE49-F238E27FC236}">
                <a16:creationId xmlns:a16="http://schemas.microsoft.com/office/drawing/2014/main" id="{7F8E45C9-CA2D-BC0A-26D6-648549254F1A}"/>
              </a:ext>
            </a:extLst>
          </p:cNvPr>
          <p:cNvSpPr txBox="1"/>
          <p:nvPr/>
        </p:nvSpPr>
        <p:spPr>
          <a:xfrm>
            <a:off x="8877580" y="3411999"/>
            <a:ext cx="2888886"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Seuil de protection</a:t>
            </a:r>
            <a:endParaRPr lang="fr-FR" sz="2600" dirty="0">
              <a:solidFill>
                <a:schemeClr val="dk1"/>
              </a:solidFill>
            </a:endParaRPr>
          </a:p>
        </p:txBody>
      </p:sp>
      <p:sp>
        <p:nvSpPr>
          <p:cNvPr id="23" name="ZoneTexte 22">
            <a:extLst>
              <a:ext uri="{FF2B5EF4-FFF2-40B4-BE49-F238E27FC236}">
                <a16:creationId xmlns:a16="http://schemas.microsoft.com/office/drawing/2014/main" id="{FCC1FCA1-C2E6-306F-1AC7-C45A423B99B0}"/>
              </a:ext>
            </a:extLst>
          </p:cNvPr>
          <p:cNvSpPr txBox="1"/>
          <p:nvPr/>
        </p:nvSpPr>
        <p:spPr>
          <a:xfrm>
            <a:off x="8755470" y="4352488"/>
            <a:ext cx="3314420" cy="1200329"/>
          </a:xfrm>
          <a:prstGeom prst="rect">
            <a:avLst/>
          </a:prstGeom>
          <a:noFill/>
        </p:spPr>
        <p:txBody>
          <a:bodyPr wrap="square">
            <a:spAutoFit/>
          </a:bodyPr>
          <a:lstStyle/>
          <a:p>
            <a:pPr algn="just"/>
            <a:r>
              <a:rPr lang="fr-FR" dirty="0"/>
              <a:t>Minimiser les faux positifs, c’est-à-dire éviter de prédire une présence là où il n’y en a pas réellement.</a:t>
            </a:r>
          </a:p>
        </p:txBody>
      </p:sp>
      <p:sp>
        <p:nvSpPr>
          <p:cNvPr id="26" name="ZoneTexte 25">
            <a:extLst>
              <a:ext uri="{FF2B5EF4-FFF2-40B4-BE49-F238E27FC236}">
                <a16:creationId xmlns:a16="http://schemas.microsoft.com/office/drawing/2014/main" id="{CEDA1AF7-DC49-825D-8F58-1608C502A712}"/>
              </a:ext>
            </a:extLst>
          </p:cNvPr>
          <p:cNvSpPr txBox="1"/>
          <p:nvPr/>
        </p:nvSpPr>
        <p:spPr>
          <a:xfrm>
            <a:off x="5661346" y="4352488"/>
            <a:ext cx="2888886" cy="1200329"/>
          </a:xfrm>
          <a:prstGeom prst="rect">
            <a:avLst/>
          </a:prstGeom>
          <a:noFill/>
        </p:spPr>
        <p:txBody>
          <a:bodyPr wrap="square">
            <a:spAutoFit/>
          </a:bodyPr>
          <a:lstStyle/>
          <a:p>
            <a:pPr algn="just"/>
            <a:r>
              <a:rPr lang="fr-FR" dirty="0"/>
              <a:t>Compromis entre détecter un maximum de vraies présences et limiter le nombre de faux positifs.</a:t>
            </a:r>
          </a:p>
        </p:txBody>
      </p:sp>
      <p:sp>
        <p:nvSpPr>
          <p:cNvPr id="29" name="ZoneTexte 28">
            <a:extLst>
              <a:ext uri="{FF2B5EF4-FFF2-40B4-BE49-F238E27FC236}">
                <a16:creationId xmlns:a16="http://schemas.microsoft.com/office/drawing/2014/main" id="{BB9018FF-38F5-6589-E97C-6657E04CB10B}"/>
              </a:ext>
            </a:extLst>
          </p:cNvPr>
          <p:cNvSpPr txBox="1"/>
          <p:nvPr/>
        </p:nvSpPr>
        <p:spPr>
          <a:xfrm>
            <a:off x="6754179" y="3752434"/>
            <a:ext cx="290944" cy="830997"/>
          </a:xfrm>
          <a:prstGeom prst="rect">
            <a:avLst/>
          </a:prstGeom>
          <a:noFill/>
        </p:spPr>
        <p:txBody>
          <a:bodyPr wrap="square">
            <a:spAutoFit/>
          </a:bodyPr>
          <a:lstStyle/>
          <a:p>
            <a:r>
              <a:rPr lang="fr-FR" sz="4800" b="0" i="0" dirty="0">
                <a:solidFill>
                  <a:srgbClr val="001D35"/>
                </a:solidFill>
                <a:effectLst/>
              </a:rPr>
              <a:t>=</a:t>
            </a:r>
            <a:endParaRPr lang="fr-FR" sz="4800" dirty="0"/>
          </a:p>
        </p:txBody>
      </p:sp>
      <p:sp>
        <p:nvSpPr>
          <p:cNvPr id="30" name="ZoneTexte 29">
            <a:extLst>
              <a:ext uri="{FF2B5EF4-FFF2-40B4-BE49-F238E27FC236}">
                <a16:creationId xmlns:a16="http://schemas.microsoft.com/office/drawing/2014/main" id="{EF14C424-87C8-63F0-4A3B-47C8FDD4E0C4}"/>
              </a:ext>
            </a:extLst>
          </p:cNvPr>
          <p:cNvSpPr txBox="1"/>
          <p:nvPr/>
        </p:nvSpPr>
        <p:spPr>
          <a:xfrm>
            <a:off x="10176551" y="3752434"/>
            <a:ext cx="290944" cy="830997"/>
          </a:xfrm>
          <a:prstGeom prst="rect">
            <a:avLst/>
          </a:prstGeom>
          <a:noFill/>
        </p:spPr>
        <p:txBody>
          <a:bodyPr wrap="square">
            <a:spAutoFit/>
          </a:bodyPr>
          <a:lstStyle/>
          <a:p>
            <a:r>
              <a:rPr lang="fr-FR" sz="4800" b="0" i="0" dirty="0">
                <a:solidFill>
                  <a:srgbClr val="001D35"/>
                </a:solidFill>
                <a:effectLst/>
              </a:rPr>
              <a:t>=</a:t>
            </a:r>
            <a:endParaRPr lang="fr-FR" sz="4800" dirty="0"/>
          </a:p>
        </p:txBody>
      </p:sp>
      <p:sp>
        <p:nvSpPr>
          <p:cNvPr id="32" name="Rectangle 31">
            <a:extLst>
              <a:ext uri="{FF2B5EF4-FFF2-40B4-BE49-F238E27FC236}">
                <a16:creationId xmlns:a16="http://schemas.microsoft.com/office/drawing/2014/main" id="{B073775D-8748-2800-10FF-EF3285740968}"/>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4" name="ZoneTexte 33">
            <a:extLst>
              <a:ext uri="{FF2B5EF4-FFF2-40B4-BE49-F238E27FC236}">
                <a16:creationId xmlns:a16="http://schemas.microsoft.com/office/drawing/2014/main" id="{917D3A0A-036B-5D75-C916-9E3B72EC8CDC}"/>
              </a:ext>
            </a:extLst>
          </p:cNvPr>
          <p:cNvSpPr txBox="1"/>
          <p:nvPr/>
        </p:nvSpPr>
        <p:spPr>
          <a:xfrm>
            <a:off x="11214100" y="-59383"/>
            <a:ext cx="977901" cy="461665"/>
          </a:xfrm>
          <a:prstGeom prst="rect">
            <a:avLst/>
          </a:prstGeom>
          <a:noFill/>
        </p:spPr>
        <p:txBody>
          <a:bodyPr wrap="square" rtlCol="0">
            <a:spAutoFit/>
          </a:bodyPr>
          <a:lstStyle/>
          <a:p>
            <a:r>
              <a:rPr lang="fr-FR" sz="2400" b="1" dirty="0"/>
              <a:t>11/19</a:t>
            </a:r>
          </a:p>
        </p:txBody>
      </p:sp>
    </p:spTree>
    <p:extLst>
      <p:ext uri="{BB962C8B-B14F-4D97-AF65-F5344CB8AC3E}">
        <p14:creationId xmlns:p14="http://schemas.microsoft.com/office/powerpoint/2010/main" val="22516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P spid="26"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4B5A0-8903-D013-F0B8-E1FF5799E250}"/>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281C6BF5-770B-E950-6DA0-F3E22EDA7334}"/>
              </a:ext>
            </a:extLst>
          </p:cNvPr>
          <p:cNvSpPr txBox="1"/>
          <p:nvPr/>
        </p:nvSpPr>
        <p:spPr>
          <a:xfrm>
            <a:off x="1539433" y="703284"/>
            <a:ext cx="10336192" cy="830997"/>
          </a:xfrm>
          <a:prstGeom prst="rect">
            <a:avLst/>
          </a:prstGeom>
          <a:noFill/>
          <a:ln w="38100">
            <a:solidFill>
              <a:srgbClr val="63747B"/>
            </a:solidFill>
          </a:ln>
        </p:spPr>
        <p:txBody>
          <a:bodyPr wrap="square">
            <a:spAutoFit/>
          </a:bodyPr>
          <a:lstStyle/>
          <a:p>
            <a:r>
              <a:rPr lang="fr-FR" sz="2400" dirty="0"/>
              <a:t>Comment quantifier les impacts des infrastructures éoliennes sur l’habitat de la Grive de </a:t>
            </a:r>
            <a:r>
              <a:rPr lang="fr-FR" sz="2400" dirty="0" err="1"/>
              <a:t>Bicknell</a:t>
            </a:r>
            <a:r>
              <a:rPr lang="fr-FR" sz="2400" dirty="0"/>
              <a:t> ? </a:t>
            </a:r>
          </a:p>
        </p:txBody>
      </p:sp>
      <p:pic>
        <p:nvPicPr>
          <p:cNvPr id="8" name="Graphique 7" descr="Aide">
            <a:extLst>
              <a:ext uri="{FF2B5EF4-FFF2-40B4-BE49-F238E27FC236}">
                <a16:creationId xmlns:a16="http://schemas.microsoft.com/office/drawing/2014/main" id="{26D8B288-892C-3E6B-DA5A-0381CD62BD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42900"/>
            <a:ext cx="1539433" cy="1523151"/>
          </a:xfrm>
          <a:prstGeom prst="rect">
            <a:avLst/>
          </a:prstGeom>
        </p:spPr>
      </p:pic>
      <p:pic>
        <p:nvPicPr>
          <p:cNvPr id="10" name="Image 9" descr="Une image contenant art, Dessin d’enfant, illustration&#10;&#10;Le contenu généré par l’IA peut être incorrect.">
            <a:extLst>
              <a:ext uri="{FF2B5EF4-FFF2-40B4-BE49-F238E27FC236}">
                <a16:creationId xmlns:a16="http://schemas.microsoft.com/office/drawing/2014/main" id="{B2757142-B115-D336-ED96-8D6E143EFB36}"/>
              </a:ext>
            </a:extLst>
          </p:cNvPr>
          <p:cNvPicPr>
            <a:picLocks noChangeAspect="1"/>
          </p:cNvPicPr>
          <p:nvPr/>
        </p:nvPicPr>
        <p:blipFill>
          <a:blip r:embed="rId5">
            <a:extLst>
              <a:ext uri="{28A0092B-C50C-407E-A947-70E740481C1C}">
                <a14:useLocalDpi xmlns:a14="http://schemas.microsoft.com/office/drawing/2010/main" val="0"/>
              </a:ext>
            </a:extLst>
          </a:blip>
          <a:srcRect t="10272" r="71548" b="3117"/>
          <a:stretch/>
        </p:blipFill>
        <p:spPr>
          <a:xfrm>
            <a:off x="1981004" y="2610180"/>
            <a:ext cx="2053009" cy="4166452"/>
          </a:xfrm>
          <a:prstGeom prst="rect">
            <a:avLst/>
          </a:prstGeom>
        </p:spPr>
      </p:pic>
      <p:pic>
        <p:nvPicPr>
          <p:cNvPr id="14" name="Image 13">
            <a:extLst>
              <a:ext uri="{FF2B5EF4-FFF2-40B4-BE49-F238E27FC236}">
                <a16:creationId xmlns:a16="http://schemas.microsoft.com/office/drawing/2014/main" id="{04552B35-62FB-A996-85F7-322542911460}"/>
              </a:ext>
            </a:extLst>
          </p:cNvPr>
          <p:cNvPicPr>
            <a:picLocks noChangeAspect="1"/>
          </p:cNvPicPr>
          <p:nvPr/>
        </p:nvPicPr>
        <p:blipFill>
          <a:blip r:embed="rId6"/>
          <a:stretch>
            <a:fillRect/>
          </a:stretch>
        </p:blipFill>
        <p:spPr>
          <a:xfrm>
            <a:off x="0" y="3429000"/>
            <a:ext cx="1697256" cy="1876385"/>
          </a:xfrm>
          <a:prstGeom prst="rect">
            <a:avLst/>
          </a:prstGeom>
        </p:spPr>
      </p:pic>
      <p:pic>
        <p:nvPicPr>
          <p:cNvPr id="23" name="Image 22" descr="Une image contenant art, Dessin d’enfant, illustration&#10;&#10;Le contenu généré par l’IA peut être incorrect.">
            <a:extLst>
              <a:ext uri="{FF2B5EF4-FFF2-40B4-BE49-F238E27FC236}">
                <a16:creationId xmlns:a16="http://schemas.microsoft.com/office/drawing/2014/main" id="{CF4F5125-3035-B475-AB69-7082A18BB495}"/>
              </a:ext>
            </a:extLst>
          </p:cNvPr>
          <p:cNvPicPr>
            <a:picLocks noChangeAspect="1"/>
          </p:cNvPicPr>
          <p:nvPr/>
        </p:nvPicPr>
        <p:blipFill>
          <a:blip r:embed="rId5">
            <a:extLst>
              <a:ext uri="{28A0092B-C50C-407E-A947-70E740481C1C}">
                <a14:useLocalDpi xmlns:a14="http://schemas.microsoft.com/office/drawing/2010/main" val="0"/>
              </a:ext>
            </a:extLst>
          </a:blip>
          <a:srcRect l="28158" t="10256" r="43893" b="3116"/>
          <a:stretch/>
        </p:blipFill>
        <p:spPr>
          <a:xfrm>
            <a:off x="5774950" y="2610806"/>
            <a:ext cx="2015758" cy="4165200"/>
          </a:xfrm>
          <a:prstGeom prst="rect">
            <a:avLst/>
          </a:prstGeom>
        </p:spPr>
      </p:pic>
      <p:pic>
        <p:nvPicPr>
          <p:cNvPr id="24" name="Image 23" descr="Une image contenant art, Dessin d’enfant, illustration&#10;&#10;Le contenu généré par l’IA peut être incorrect.">
            <a:extLst>
              <a:ext uri="{FF2B5EF4-FFF2-40B4-BE49-F238E27FC236}">
                <a16:creationId xmlns:a16="http://schemas.microsoft.com/office/drawing/2014/main" id="{63AC701F-EF23-93E3-389B-04F39AC416C3}"/>
              </a:ext>
            </a:extLst>
          </p:cNvPr>
          <p:cNvPicPr>
            <a:picLocks noChangeAspect="1"/>
          </p:cNvPicPr>
          <p:nvPr/>
        </p:nvPicPr>
        <p:blipFill>
          <a:blip r:embed="rId5">
            <a:extLst>
              <a:ext uri="{28A0092B-C50C-407E-A947-70E740481C1C}">
                <a14:useLocalDpi xmlns:a14="http://schemas.microsoft.com/office/drawing/2010/main" val="0"/>
              </a:ext>
            </a:extLst>
          </a:blip>
          <a:srcRect l="55851" t="10256" r="15562" b="3116"/>
          <a:stretch/>
        </p:blipFill>
        <p:spPr>
          <a:xfrm>
            <a:off x="9336559" y="2610806"/>
            <a:ext cx="2061780" cy="4165200"/>
          </a:xfrm>
          <a:prstGeom prst="rect">
            <a:avLst/>
          </a:prstGeom>
        </p:spPr>
      </p:pic>
      <p:sp>
        <p:nvSpPr>
          <p:cNvPr id="17" name="ZoneTexte 16">
            <a:extLst>
              <a:ext uri="{FF2B5EF4-FFF2-40B4-BE49-F238E27FC236}">
                <a16:creationId xmlns:a16="http://schemas.microsoft.com/office/drawing/2014/main" id="{F6584705-03EF-DD6D-A611-147EFB4D03FE}"/>
              </a:ext>
            </a:extLst>
          </p:cNvPr>
          <p:cNvSpPr txBox="1"/>
          <p:nvPr/>
        </p:nvSpPr>
        <p:spPr>
          <a:xfrm>
            <a:off x="1813134" y="1817082"/>
            <a:ext cx="2415966" cy="707886"/>
          </a:xfrm>
          <a:prstGeom prst="rect">
            <a:avLst/>
          </a:prstGeom>
          <a:noFill/>
          <a:ln w="38100">
            <a:solidFill>
              <a:schemeClr val="bg1"/>
            </a:solidFill>
          </a:ln>
        </p:spPr>
        <p:style>
          <a:lnRef idx="0">
            <a:scrgbClr r="0" g="0" b="0"/>
          </a:lnRef>
          <a:fillRef idx="0">
            <a:scrgbClr r="0" g="0" b="0"/>
          </a:fillRef>
          <a:effectRef idx="0">
            <a:scrgbClr r="0" g="0" b="0"/>
          </a:effectRef>
          <a:fontRef idx="minor">
            <a:schemeClr val="dk1"/>
          </a:fontRef>
        </p:style>
        <p:txBody>
          <a:bodyPr wrap="square">
            <a:spAutoFit/>
          </a:bodyPr>
          <a:lstStyle/>
          <a:p>
            <a:pPr algn="ctr"/>
            <a:r>
              <a:rPr lang="fr-FR" sz="2000" dirty="0"/>
              <a:t>Habitat + Empreinte éolienne</a:t>
            </a:r>
            <a:endParaRPr lang="fr-FR" sz="2000" dirty="0">
              <a:solidFill>
                <a:schemeClr val="dk1"/>
              </a:solidFill>
            </a:endParaRPr>
          </a:p>
        </p:txBody>
      </p:sp>
      <p:sp>
        <p:nvSpPr>
          <p:cNvPr id="26" name="ZoneTexte 25">
            <a:extLst>
              <a:ext uri="{FF2B5EF4-FFF2-40B4-BE49-F238E27FC236}">
                <a16:creationId xmlns:a16="http://schemas.microsoft.com/office/drawing/2014/main" id="{1CAEB545-7616-2045-678C-0FE6710B5417}"/>
              </a:ext>
            </a:extLst>
          </p:cNvPr>
          <p:cNvSpPr txBox="1"/>
          <p:nvPr/>
        </p:nvSpPr>
        <p:spPr>
          <a:xfrm>
            <a:off x="9197425" y="1970970"/>
            <a:ext cx="2362881" cy="400110"/>
          </a:xfrm>
          <a:prstGeom prst="rect">
            <a:avLst/>
          </a:prstGeom>
          <a:noFill/>
          <a:ln w="38100">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000" dirty="0"/>
              <a:t>Habitat réinterpolé</a:t>
            </a:r>
          </a:p>
        </p:txBody>
      </p:sp>
      <p:sp>
        <p:nvSpPr>
          <p:cNvPr id="31" name="ZoneTexte 30">
            <a:extLst>
              <a:ext uri="{FF2B5EF4-FFF2-40B4-BE49-F238E27FC236}">
                <a16:creationId xmlns:a16="http://schemas.microsoft.com/office/drawing/2014/main" id="{FBA68731-821D-8066-C3F7-5340679F6C72}"/>
              </a:ext>
            </a:extLst>
          </p:cNvPr>
          <p:cNvSpPr txBox="1"/>
          <p:nvPr/>
        </p:nvSpPr>
        <p:spPr>
          <a:xfrm>
            <a:off x="5241801" y="1970970"/>
            <a:ext cx="3174589" cy="400110"/>
          </a:xfrm>
          <a:prstGeom prst="rect">
            <a:avLst/>
          </a:prstGeom>
          <a:noFill/>
          <a:ln w="38100">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000" dirty="0"/>
              <a:t>Effacement de l’empreinte</a:t>
            </a:r>
          </a:p>
        </p:txBody>
      </p:sp>
      <p:sp>
        <p:nvSpPr>
          <p:cNvPr id="34" name="Rectangle 33">
            <a:extLst>
              <a:ext uri="{FF2B5EF4-FFF2-40B4-BE49-F238E27FC236}">
                <a16:creationId xmlns:a16="http://schemas.microsoft.com/office/drawing/2014/main" id="{DB1EA4B0-DB2A-871A-E97C-7825980207C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(Q1) Impact des éoliennes : </a:t>
            </a:r>
            <a:r>
              <a:rPr lang="fr-FR" sz="2400" b="1" dirty="0">
                <a:solidFill>
                  <a:schemeClr val="tx1"/>
                </a:solidFill>
              </a:rPr>
              <a:t>Méthodes</a:t>
            </a:r>
            <a:r>
              <a:rPr lang="fr-FR" sz="2400" b="1" dirty="0">
                <a:solidFill>
                  <a:schemeClr val="bg2">
                    <a:lumMod val="90000"/>
                  </a:schemeClr>
                </a:solidFill>
              </a:rPr>
              <a:t> – Résultats</a:t>
            </a:r>
          </a:p>
        </p:txBody>
      </p:sp>
      <p:sp>
        <p:nvSpPr>
          <p:cNvPr id="36" name="ZoneTexte 35">
            <a:extLst>
              <a:ext uri="{FF2B5EF4-FFF2-40B4-BE49-F238E27FC236}">
                <a16:creationId xmlns:a16="http://schemas.microsoft.com/office/drawing/2014/main" id="{0CE96ACC-C5DE-1923-1389-A723D233F862}"/>
              </a:ext>
            </a:extLst>
          </p:cNvPr>
          <p:cNvSpPr txBox="1"/>
          <p:nvPr/>
        </p:nvSpPr>
        <p:spPr>
          <a:xfrm>
            <a:off x="11214100" y="-59383"/>
            <a:ext cx="977901" cy="461665"/>
          </a:xfrm>
          <a:prstGeom prst="rect">
            <a:avLst/>
          </a:prstGeom>
          <a:noFill/>
        </p:spPr>
        <p:txBody>
          <a:bodyPr wrap="square" rtlCol="0">
            <a:spAutoFit/>
          </a:bodyPr>
          <a:lstStyle/>
          <a:p>
            <a:r>
              <a:rPr lang="fr-FR" sz="2400" b="1" dirty="0"/>
              <a:t>12/19</a:t>
            </a:r>
          </a:p>
        </p:txBody>
      </p:sp>
      <p:grpSp>
        <p:nvGrpSpPr>
          <p:cNvPr id="15" name="Groupe 14">
            <a:extLst>
              <a:ext uri="{FF2B5EF4-FFF2-40B4-BE49-F238E27FC236}">
                <a16:creationId xmlns:a16="http://schemas.microsoft.com/office/drawing/2014/main" id="{8FFFBB86-E3CE-CE0E-E7F3-B706004184DD}"/>
              </a:ext>
            </a:extLst>
          </p:cNvPr>
          <p:cNvGrpSpPr/>
          <p:nvPr/>
        </p:nvGrpSpPr>
        <p:grpSpPr>
          <a:xfrm>
            <a:off x="2779154" y="2961657"/>
            <a:ext cx="8007350" cy="1855673"/>
            <a:chOff x="2436944" y="2946625"/>
            <a:chExt cx="8007350" cy="1855673"/>
          </a:xfrm>
        </p:grpSpPr>
        <p:sp>
          <p:nvSpPr>
            <p:cNvPr id="2" name="ZoneTexte 1">
              <a:extLst>
                <a:ext uri="{FF2B5EF4-FFF2-40B4-BE49-F238E27FC236}">
                  <a16:creationId xmlns:a16="http://schemas.microsoft.com/office/drawing/2014/main" id="{362D550B-3292-EDF6-6503-E4ACF4C2D03E}"/>
                </a:ext>
              </a:extLst>
            </p:cNvPr>
            <p:cNvSpPr txBox="1"/>
            <p:nvPr/>
          </p:nvSpPr>
          <p:spPr>
            <a:xfrm>
              <a:off x="2436944" y="2946625"/>
              <a:ext cx="8007350" cy="1855673"/>
            </a:xfrm>
            <a:prstGeom prst="rect">
              <a:avLst/>
            </a:prstGeom>
            <a:ln w="38100">
              <a:solidFill>
                <a:schemeClr val="accent5">
                  <a:lumMod val="75000"/>
                </a:schemeClr>
              </a:solidFill>
            </a:ln>
          </p:spPr>
          <p:style>
            <a:lnRef idx="2">
              <a:schemeClr val="accent5"/>
            </a:lnRef>
            <a:fillRef idx="1">
              <a:schemeClr val="lt1"/>
            </a:fillRef>
            <a:effectRef idx="0">
              <a:schemeClr val="accent5"/>
            </a:effectRef>
            <a:fontRef idx="minor">
              <a:schemeClr val="dk1"/>
            </a:fontRef>
          </p:style>
          <p:txBody>
            <a:bodyPr wrap="square">
              <a:spAutoFit/>
            </a:bodyPr>
            <a:lstStyle/>
            <a:p>
              <a:endParaRPr lang="fr-FR" sz="2400" dirty="0"/>
            </a:p>
          </p:txBody>
        </p:sp>
        <p:pic>
          <p:nvPicPr>
            <p:cNvPr id="1028" name="Picture 4" descr="RStudio SVG and transparent PNG icons | TechIcons">
              <a:extLst>
                <a:ext uri="{FF2B5EF4-FFF2-40B4-BE49-F238E27FC236}">
                  <a16:creationId xmlns:a16="http://schemas.microsoft.com/office/drawing/2014/main" id="{EE7709F8-493E-F9F4-5178-41A24FC51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2649" y="3225756"/>
              <a:ext cx="1365459" cy="136545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2659100B-EEAA-2BD9-8F3B-E7BD6F97BEB5}"/>
                </a:ext>
              </a:extLst>
            </p:cNvPr>
            <p:cNvSpPr>
              <a:spLocks noChangeArrowheads="1"/>
            </p:cNvSpPr>
            <p:nvPr/>
          </p:nvSpPr>
          <p:spPr bwMode="auto">
            <a:xfrm>
              <a:off x="6101926" y="3176193"/>
              <a:ext cx="3211975"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rgbClr val="0000FF"/>
                  </a:solidFill>
                  <a:effectLst/>
                  <a:latin typeface="Lucida Console" panose="020B0609040504020204" pitchFamily="49" charset="0"/>
                </a:rPr>
                <a:t>&gt; </a:t>
              </a:r>
              <a:r>
                <a:rPr kumimoji="0" lang="fr-FR" altLang="fr-FR" sz="2000" b="0" i="0" u="none" strike="noStrike" cap="none" normalizeH="0" baseline="0" dirty="0" err="1">
                  <a:ln>
                    <a:noFill/>
                  </a:ln>
                  <a:solidFill>
                    <a:srgbClr val="0000FF"/>
                  </a:solidFill>
                  <a:effectLst/>
                  <a:latin typeface="Lucida Console" panose="020B0609040504020204" pitchFamily="49" charset="0"/>
                </a:rPr>
                <a:t>library</a:t>
              </a:r>
              <a:r>
                <a:rPr kumimoji="0" lang="fr-FR" altLang="fr-FR" sz="2000" b="0" i="0" u="none" strike="noStrike" cap="none" normalizeH="0" baseline="0" dirty="0">
                  <a:ln>
                    <a:noFill/>
                  </a:ln>
                  <a:solidFill>
                    <a:srgbClr val="0000FF"/>
                  </a:solidFill>
                  <a:effectLst/>
                  <a:latin typeface="Lucida Console" panose="020B0609040504020204" pitchFamily="49" charset="0"/>
                </a:rPr>
                <a:t>(</a:t>
              </a:r>
              <a:r>
                <a:rPr kumimoji="0" lang="fr-FR" altLang="fr-FR" sz="2000" b="0" i="0" u="none" strike="noStrike" cap="none" normalizeH="0" baseline="0" dirty="0" err="1">
                  <a:ln>
                    <a:noFill/>
                  </a:ln>
                  <a:solidFill>
                    <a:srgbClr val="0000FF"/>
                  </a:solidFill>
                  <a:effectLst/>
                  <a:latin typeface="Lucida Console" panose="020B0609040504020204" pitchFamily="49" charset="0"/>
                </a:rPr>
                <a:t>whitebox</a:t>
              </a:r>
              <a:r>
                <a:rPr kumimoji="0" lang="fr-FR" altLang="fr-FR" sz="2000" b="0" i="0" u="none" strike="noStrike" cap="none" normalizeH="0" baseline="0" dirty="0">
                  <a:ln>
                    <a:noFill/>
                  </a:ln>
                  <a:solidFill>
                    <a:srgbClr val="0000FF"/>
                  </a:solidFill>
                  <a:effectLst/>
                  <a:latin typeface="Lucida Console" panose="020B0609040504020204" pitchFamily="49" charset="0"/>
                </a:rPr>
                <a:t>)</a:t>
              </a:r>
              <a:r>
                <a:rPr kumimoji="0" lang="fr-FR" altLang="fr-FR" sz="2000" b="0" i="0" u="none" strike="noStrike" cap="none" normalizeH="0" baseline="0" dirty="0">
                  <a:ln>
                    <a:noFill/>
                  </a:ln>
                  <a:solidFill>
                    <a:schemeClr val="tx1"/>
                  </a:solidFill>
                  <a:effectLst/>
                </a:rPr>
                <a:t> </a:t>
              </a:r>
              <a:endParaRPr kumimoji="0" lang="fr-FR" altLang="fr-FR" sz="2000" b="0" i="0" u="none" strike="noStrike" cap="none" normalizeH="0" baseline="0" dirty="0">
                <a:ln>
                  <a:noFill/>
                </a:ln>
                <a:solidFill>
                  <a:schemeClr val="tx1"/>
                </a:solidFill>
                <a:effectLst/>
                <a:latin typeface="Arial" panose="020B0604020202020204" pitchFamily="34" charset="0"/>
              </a:endParaRPr>
            </a:p>
          </p:txBody>
        </p:sp>
        <p:pic>
          <p:nvPicPr>
            <p:cNvPr id="1032" name="Picture 8" descr="WhiteboxTools v.1.5.0 released - Whitebox Geospatial Inc">
              <a:extLst>
                <a:ext uri="{FF2B5EF4-FFF2-40B4-BE49-F238E27FC236}">
                  <a16:creationId xmlns:a16="http://schemas.microsoft.com/office/drawing/2014/main" id="{DAE5E435-3A9F-E058-89E4-1C484AAC54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1686" y="3096816"/>
              <a:ext cx="1623339" cy="1623339"/>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6BA3EB27-B869-96C0-31FE-673081D5B70F}"/>
                </a:ext>
              </a:extLst>
            </p:cNvPr>
            <p:cNvSpPr txBox="1"/>
            <p:nvPr/>
          </p:nvSpPr>
          <p:spPr>
            <a:xfrm>
              <a:off x="6137130" y="3741642"/>
              <a:ext cx="4307164" cy="830997"/>
            </a:xfrm>
            <a:prstGeom prst="rect">
              <a:avLst/>
            </a:prstGeom>
            <a:noFill/>
          </p:spPr>
          <p:txBody>
            <a:bodyPr wrap="square">
              <a:spAutoFit/>
            </a:bodyPr>
            <a:lstStyle/>
            <a:p>
              <a:r>
                <a:rPr lang="fr-FR" sz="2400" dirty="0"/>
                <a:t>Bibliothèque d’outils géospatiaux open source</a:t>
              </a:r>
            </a:p>
          </p:txBody>
        </p:sp>
      </p:grpSp>
    </p:spTree>
    <p:extLst>
      <p:ext uri="{BB962C8B-B14F-4D97-AF65-F5344CB8AC3E}">
        <p14:creationId xmlns:p14="http://schemas.microsoft.com/office/powerpoint/2010/main" val="42191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4C07-FB87-8C32-1A27-B24059812A65}"/>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24EE38AF-17C0-CABD-E246-FAB44E965245}"/>
              </a:ext>
            </a:extLst>
          </p:cNvPr>
          <p:cNvSpPr txBox="1"/>
          <p:nvPr/>
        </p:nvSpPr>
        <p:spPr>
          <a:xfrm>
            <a:off x="1539433" y="703284"/>
            <a:ext cx="10336192" cy="830997"/>
          </a:xfrm>
          <a:prstGeom prst="rect">
            <a:avLst/>
          </a:prstGeom>
          <a:noFill/>
          <a:ln w="38100">
            <a:solidFill>
              <a:srgbClr val="63747B"/>
            </a:solidFill>
          </a:ln>
        </p:spPr>
        <p:txBody>
          <a:bodyPr wrap="square">
            <a:spAutoFit/>
          </a:bodyPr>
          <a:lstStyle/>
          <a:p>
            <a:r>
              <a:rPr lang="fr-FR" sz="2400" dirty="0"/>
              <a:t>Comment quantifier les impacts des infrastructures éoliennes sur l’habitat de la Grive de </a:t>
            </a:r>
            <a:r>
              <a:rPr lang="fr-FR" sz="2400" dirty="0" err="1"/>
              <a:t>Bicknell</a:t>
            </a:r>
            <a:r>
              <a:rPr lang="fr-FR" sz="2400" dirty="0"/>
              <a:t> ? </a:t>
            </a:r>
          </a:p>
        </p:txBody>
      </p:sp>
      <p:pic>
        <p:nvPicPr>
          <p:cNvPr id="8" name="Graphique 7" descr="Aide">
            <a:extLst>
              <a:ext uri="{FF2B5EF4-FFF2-40B4-BE49-F238E27FC236}">
                <a16:creationId xmlns:a16="http://schemas.microsoft.com/office/drawing/2014/main" id="{EBB4C1FB-1020-15E5-8980-A485B43CE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42900"/>
            <a:ext cx="1539433" cy="1523151"/>
          </a:xfrm>
          <a:prstGeom prst="rect">
            <a:avLst/>
          </a:prstGeom>
        </p:spPr>
      </p:pic>
      <p:grpSp>
        <p:nvGrpSpPr>
          <p:cNvPr id="49" name="Groupe 48">
            <a:extLst>
              <a:ext uri="{FF2B5EF4-FFF2-40B4-BE49-F238E27FC236}">
                <a16:creationId xmlns:a16="http://schemas.microsoft.com/office/drawing/2014/main" id="{6B49D3F0-93DF-BC68-A08F-DF9B2EFD6CE3}"/>
              </a:ext>
            </a:extLst>
          </p:cNvPr>
          <p:cNvGrpSpPr/>
          <p:nvPr/>
        </p:nvGrpSpPr>
        <p:grpSpPr>
          <a:xfrm>
            <a:off x="450336" y="2444678"/>
            <a:ext cx="11291328" cy="2626252"/>
            <a:chOff x="450336" y="2444678"/>
            <a:chExt cx="11291328" cy="2626252"/>
          </a:xfrm>
        </p:grpSpPr>
        <p:pic>
          <p:nvPicPr>
            <p:cNvPr id="3" name="Image 2" descr="Une image contenant texte, diagramme, Tracé, origami&#10;&#10;Le contenu généré par l’IA peut être incorrect.">
              <a:extLst>
                <a:ext uri="{FF2B5EF4-FFF2-40B4-BE49-F238E27FC236}">
                  <a16:creationId xmlns:a16="http://schemas.microsoft.com/office/drawing/2014/main" id="{20BEA7AB-94A3-4CA6-D9A9-1F18E237ABA1}"/>
                </a:ext>
              </a:extLst>
            </p:cNvPr>
            <p:cNvPicPr>
              <a:picLocks noChangeAspect="1"/>
            </p:cNvPicPr>
            <p:nvPr/>
          </p:nvPicPr>
          <p:blipFill>
            <a:blip r:embed="rId5">
              <a:extLst>
                <a:ext uri="{28A0092B-C50C-407E-A947-70E740481C1C}">
                  <a14:useLocalDpi xmlns:a14="http://schemas.microsoft.com/office/drawing/2010/main" val="0"/>
                </a:ext>
              </a:extLst>
            </a:blip>
            <a:srcRect l="2400" t="38268" r="28105" b="43203"/>
            <a:stretch/>
          </p:blipFill>
          <p:spPr>
            <a:xfrm>
              <a:off x="450336" y="2444678"/>
              <a:ext cx="11291328" cy="2006931"/>
            </a:xfrm>
            <a:prstGeom prst="rect">
              <a:avLst/>
            </a:prstGeom>
          </p:spPr>
        </p:pic>
        <p:pic>
          <p:nvPicPr>
            <p:cNvPr id="22" name="Image 21" descr="Une image contenant texte, diagramme, Tracé, origami&#10;&#10;Le contenu généré par l’IA peut être incorrect.">
              <a:extLst>
                <a:ext uri="{FF2B5EF4-FFF2-40B4-BE49-F238E27FC236}">
                  <a16:creationId xmlns:a16="http://schemas.microsoft.com/office/drawing/2014/main" id="{E8F70828-7304-0045-50D3-D613AEDDC8A3}"/>
                </a:ext>
              </a:extLst>
            </p:cNvPr>
            <p:cNvPicPr>
              <a:picLocks noChangeAspect="1"/>
            </p:cNvPicPr>
            <p:nvPr/>
          </p:nvPicPr>
          <p:blipFill>
            <a:blip r:embed="rId6">
              <a:extLst>
                <a:ext uri="{28A0092B-C50C-407E-A947-70E740481C1C}">
                  <a14:useLocalDpi xmlns:a14="http://schemas.microsoft.com/office/drawing/2010/main" val="0"/>
                </a:ext>
              </a:extLst>
            </a:blip>
            <a:srcRect l="5835" t="93551" r="28055" b="-346"/>
            <a:stretch/>
          </p:blipFill>
          <p:spPr>
            <a:xfrm>
              <a:off x="1005870" y="4335396"/>
              <a:ext cx="10735794" cy="735534"/>
            </a:xfrm>
            <a:prstGeom prst="rect">
              <a:avLst/>
            </a:prstGeom>
          </p:spPr>
        </p:pic>
        <p:sp>
          <p:nvSpPr>
            <p:cNvPr id="43" name="ZoneTexte 42">
              <a:extLst>
                <a:ext uri="{FF2B5EF4-FFF2-40B4-BE49-F238E27FC236}">
                  <a16:creationId xmlns:a16="http://schemas.microsoft.com/office/drawing/2014/main" id="{16BD27D2-7C10-9666-DA38-7437CB6C4F95}"/>
                </a:ext>
              </a:extLst>
            </p:cNvPr>
            <p:cNvSpPr txBox="1"/>
            <p:nvPr/>
          </p:nvSpPr>
          <p:spPr>
            <a:xfrm>
              <a:off x="5637967" y="2720051"/>
              <a:ext cx="1283694" cy="288000"/>
            </a:xfrm>
            <a:prstGeom prst="rect">
              <a:avLst/>
            </a:prstGeom>
            <a:solidFill>
              <a:srgbClr val="D9D9D9"/>
            </a:solidFill>
            <a:ln>
              <a:solidFill>
                <a:srgbClr val="D9D9D9"/>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fr-FR" dirty="0"/>
            </a:p>
          </p:txBody>
        </p:sp>
      </p:grpSp>
      <p:sp>
        <p:nvSpPr>
          <p:cNvPr id="19" name="ZoneTexte 18">
            <a:extLst>
              <a:ext uri="{FF2B5EF4-FFF2-40B4-BE49-F238E27FC236}">
                <a16:creationId xmlns:a16="http://schemas.microsoft.com/office/drawing/2014/main" id="{74CE885B-3021-D45C-119C-992411BC9480}"/>
              </a:ext>
            </a:extLst>
          </p:cNvPr>
          <p:cNvSpPr txBox="1"/>
          <p:nvPr/>
        </p:nvSpPr>
        <p:spPr>
          <a:xfrm>
            <a:off x="185796" y="1759413"/>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 </a:t>
            </a:r>
            <a:r>
              <a:rPr lang="fr-FR" sz="2550" dirty="0">
                <a:solidFill>
                  <a:schemeClr val="dk1"/>
                </a:solidFill>
              </a:rPr>
              <a:t>Densité relative des fermes éoliennes par qualité d’habitat </a:t>
            </a:r>
          </a:p>
        </p:txBody>
      </p:sp>
      <p:grpSp>
        <p:nvGrpSpPr>
          <p:cNvPr id="18" name="Groupe 17">
            <a:extLst>
              <a:ext uri="{FF2B5EF4-FFF2-40B4-BE49-F238E27FC236}">
                <a16:creationId xmlns:a16="http://schemas.microsoft.com/office/drawing/2014/main" id="{B6F3414B-5524-3903-A834-D750A1974707}"/>
              </a:ext>
            </a:extLst>
          </p:cNvPr>
          <p:cNvGrpSpPr/>
          <p:nvPr/>
        </p:nvGrpSpPr>
        <p:grpSpPr>
          <a:xfrm>
            <a:off x="904925" y="4703163"/>
            <a:ext cx="4623038" cy="1805835"/>
            <a:chOff x="932899" y="4263036"/>
            <a:chExt cx="4623038" cy="1805835"/>
          </a:xfrm>
        </p:grpSpPr>
        <p:sp>
          <p:nvSpPr>
            <p:cNvPr id="12" name="Rectangle 11">
              <a:extLst>
                <a:ext uri="{FF2B5EF4-FFF2-40B4-BE49-F238E27FC236}">
                  <a16:creationId xmlns:a16="http://schemas.microsoft.com/office/drawing/2014/main" id="{7C1C2FE1-6DD9-99F5-74AD-0319682ED27B}"/>
                </a:ext>
              </a:extLst>
            </p:cNvPr>
            <p:cNvSpPr/>
            <p:nvPr/>
          </p:nvSpPr>
          <p:spPr>
            <a:xfrm>
              <a:off x="3148314" y="5162309"/>
              <a:ext cx="2187615" cy="324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A6A61D8-98B7-5C92-AC88-CDEE6D08BDF0}"/>
                </a:ext>
              </a:extLst>
            </p:cNvPr>
            <p:cNvSpPr/>
            <p:nvPr/>
          </p:nvSpPr>
          <p:spPr>
            <a:xfrm>
              <a:off x="2895310" y="5486400"/>
              <a:ext cx="2660627" cy="2583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427B4B2-6688-69EA-8175-BD6436231AC8}"/>
                </a:ext>
              </a:extLst>
            </p:cNvPr>
            <p:cNvSpPr/>
            <p:nvPr/>
          </p:nvSpPr>
          <p:spPr>
            <a:xfrm>
              <a:off x="3368322" y="5744780"/>
              <a:ext cx="2187615" cy="324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28F83976-1D87-1FB4-0683-49D52F2E45C3}"/>
                </a:ext>
              </a:extLst>
            </p:cNvPr>
            <p:cNvPicPr>
              <a:picLocks noChangeAspect="1"/>
            </p:cNvPicPr>
            <p:nvPr/>
          </p:nvPicPr>
          <p:blipFill>
            <a:blip r:embed="rId7"/>
            <a:stretch>
              <a:fillRect/>
            </a:stretch>
          </p:blipFill>
          <p:spPr>
            <a:xfrm>
              <a:off x="932899" y="4263036"/>
              <a:ext cx="4623038" cy="1428823"/>
            </a:xfrm>
            <a:prstGeom prst="rect">
              <a:avLst/>
            </a:prstGeom>
          </p:spPr>
        </p:pic>
      </p:grpSp>
      <p:sp>
        <p:nvSpPr>
          <p:cNvPr id="29" name="ZoneTexte 28">
            <a:extLst>
              <a:ext uri="{FF2B5EF4-FFF2-40B4-BE49-F238E27FC236}">
                <a16:creationId xmlns:a16="http://schemas.microsoft.com/office/drawing/2014/main" id="{AAB08390-3CFE-EE31-AA2E-37B1FAFA6E90}"/>
              </a:ext>
            </a:extLst>
          </p:cNvPr>
          <p:cNvSpPr txBox="1"/>
          <p:nvPr/>
        </p:nvSpPr>
        <p:spPr>
          <a:xfrm>
            <a:off x="3131342" y="5135135"/>
            <a:ext cx="2605625" cy="532435"/>
          </a:xfrm>
          <a:prstGeom prst="rect">
            <a:avLst/>
          </a:prstGeom>
          <a:solidFill>
            <a:schemeClr val="bg1"/>
          </a:solidFill>
          <a:ln>
            <a:solidFill>
              <a:schemeClr val="bg1"/>
            </a:solidFill>
          </a:ln>
        </p:spPr>
        <p:txBody>
          <a:bodyPr wrap="square" rtlCol="0">
            <a:spAutoFit/>
          </a:bodyPr>
          <a:lstStyle/>
          <a:p>
            <a:endParaRPr lang="fr-FR" dirty="0"/>
          </a:p>
        </p:txBody>
      </p:sp>
      <p:sp>
        <p:nvSpPr>
          <p:cNvPr id="32" name="ZoneTexte 31">
            <a:extLst>
              <a:ext uri="{FF2B5EF4-FFF2-40B4-BE49-F238E27FC236}">
                <a16:creationId xmlns:a16="http://schemas.microsoft.com/office/drawing/2014/main" id="{D374194A-FC71-3FC1-B8BD-4A9F7858FDE7}"/>
              </a:ext>
            </a:extLst>
          </p:cNvPr>
          <p:cNvSpPr txBox="1"/>
          <p:nvPr/>
        </p:nvSpPr>
        <p:spPr>
          <a:xfrm>
            <a:off x="3340348" y="5976563"/>
            <a:ext cx="2187615" cy="532435"/>
          </a:xfrm>
          <a:prstGeom prst="rect">
            <a:avLst/>
          </a:prstGeom>
          <a:solidFill>
            <a:schemeClr val="bg1"/>
          </a:solidFill>
          <a:ln>
            <a:solidFill>
              <a:schemeClr val="bg1"/>
            </a:solidFill>
          </a:ln>
        </p:spPr>
        <p:txBody>
          <a:bodyPr wrap="square" rtlCol="0">
            <a:spAutoFit/>
          </a:bodyPr>
          <a:lstStyle/>
          <a:p>
            <a:endParaRPr lang="fr-FR" dirty="0"/>
          </a:p>
        </p:txBody>
      </p:sp>
      <p:sp>
        <p:nvSpPr>
          <p:cNvPr id="33" name="ZoneTexte 32">
            <a:extLst>
              <a:ext uri="{FF2B5EF4-FFF2-40B4-BE49-F238E27FC236}">
                <a16:creationId xmlns:a16="http://schemas.microsoft.com/office/drawing/2014/main" id="{2176A2CE-2C21-692D-EEF2-B461EA9968DE}"/>
              </a:ext>
            </a:extLst>
          </p:cNvPr>
          <p:cNvSpPr txBox="1"/>
          <p:nvPr/>
        </p:nvSpPr>
        <p:spPr>
          <a:xfrm>
            <a:off x="3450352" y="5548299"/>
            <a:ext cx="2187615" cy="532435"/>
          </a:xfrm>
          <a:prstGeom prst="rect">
            <a:avLst/>
          </a:prstGeom>
          <a:solidFill>
            <a:schemeClr val="bg1"/>
          </a:solidFill>
          <a:ln>
            <a:solidFill>
              <a:schemeClr val="bg1"/>
            </a:solidFill>
          </a:ln>
        </p:spPr>
        <p:txBody>
          <a:bodyPr wrap="square" rtlCol="0">
            <a:spAutoFit/>
          </a:bodyPr>
          <a:lstStyle/>
          <a:p>
            <a:endParaRPr lang="fr-FR" dirty="0"/>
          </a:p>
        </p:txBody>
      </p:sp>
      <p:sp>
        <p:nvSpPr>
          <p:cNvPr id="34" name="ZoneTexte 33">
            <a:extLst>
              <a:ext uri="{FF2B5EF4-FFF2-40B4-BE49-F238E27FC236}">
                <a16:creationId xmlns:a16="http://schemas.microsoft.com/office/drawing/2014/main" id="{256F916A-28D4-84CB-9D90-F76AE4488889}"/>
              </a:ext>
            </a:extLst>
          </p:cNvPr>
          <p:cNvSpPr txBox="1"/>
          <p:nvPr/>
        </p:nvSpPr>
        <p:spPr>
          <a:xfrm>
            <a:off x="3340348" y="5724563"/>
            <a:ext cx="1301494" cy="252000"/>
          </a:xfrm>
          <a:prstGeom prst="rect">
            <a:avLst/>
          </a:prstGeom>
          <a:solidFill>
            <a:schemeClr val="bg1"/>
          </a:solidFill>
          <a:ln>
            <a:solidFill>
              <a:schemeClr val="bg1"/>
            </a:solidFill>
          </a:ln>
        </p:spPr>
        <p:txBody>
          <a:bodyPr wrap="square" rtlCol="0">
            <a:spAutoFit/>
          </a:bodyPr>
          <a:lstStyle/>
          <a:p>
            <a:endParaRPr lang="fr-FR" dirty="0"/>
          </a:p>
        </p:txBody>
      </p:sp>
      <p:sp>
        <p:nvSpPr>
          <p:cNvPr id="37" name="ZoneTexte 36">
            <a:extLst>
              <a:ext uri="{FF2B5EF4-FFF2-40B4-BE49-F238E27FC236}">
                <a16:creationId xmlns:a16="http://schemas.microsoft.com/office/drawing/2014/main" id="{B2D32EE8-F5BA-FB75-DD50-40D0CB50CF7E}"/>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sp>
        <p:nvSpPr>
          <p:cNvPr id="44" name="ZoneTexte 43">
            <a:extLst>
              <a:ext uri="{FF2B5EF4-FFF2-40B4-BE49-F238E27FC236}">
                <a16:creationId xmlns:a16="http://schemas.microsoft.com/office/drawing/2014/main" id="{F05D0394-2867-4E4A-D192-FA8B2D125AFF}"/>
              </a:ext>
            </a:extLst>
          </p:cNvPr>
          <p:cNvSpPr txBox="1"/>
          <p:nvPr/>
        </p:nvSpPr>
        <p:spPr>
          <a:xfrm>
            <a:off x="2799605" y="5448151"/>
            <a:ext cx="1301494" cy="252000"/>
          </a:xfrm>
          <a:prstGeom prst="rect">
            <a:avLst/>
          </a:prstGeom>
          <a:solidFill>
            <a:schemeClr val="bg1"/>
          </a:solidFill>
          <a:ln>
            <a:solidFill>
              <a:schemeClr val="bg1"/>
            </a:solidFill>
          </a:ln>
        </p:spPr>
        <p:txBody>
          <a:bodyPr wrap="square" rtlCol="0">
            <a:spAutoFit/>
          </a:bodyPr>
          <a:lstStyle/>
          <a:p>
            <a:endParaRPr lang="fr-FR" dirty="0"/>
          </a:p>
        </p:txBody>
      </p:sp>
      <p:sp>
        <p:nvSpPr>
          <p:cNvPr id="42" name="ZoneTexte 41">
            <a:extLst>
              <a:ext uri="{FF2B5EF4-FFF2-40B4-BE49-F238E27FC236}">
                <a16:creationId xmlns:a16="http://schemas.microsoft.com/office/drawing/2014/main" id="{74EF684D-A8A3-7E1E-AE6E-30BAA981E3D4}"/>
              </a:ext>
            </a:extLst>
          </p:cNvPr>
          <p:cNvSpPr txBox="1"/>
          <p:nvPr/>
        </p:nvSpPr>
        <p:spPr>
          <a:xfrm>
            <a:off x="3709145" y="5061961"/>
            <a:ext cx="1939823" cy="1015663"/>
          </a:xfrm>
          <a:prstGeom prst="rect">
            <a:avLst/>
          </a:prstGeom>
          <a:noFill/>
        </p:spPr>
        <p:txBody>
          <a:bodyPr wrap="square">
            <a:spAutoFit/>
          </a:bodyPr>
          <a:lstStyle/>
          <a:p>
            <a:r>
              <a:rPr lang="fr-FR" sz="2000" dirty="0"/>
              <a:t>752 Ha perdus</a:t>
            </a:r>
          </a:p>
          <a:p>
            <a:r>
              <a:rPr lang="fr-FR" sz="2000" dirty="0"/>
              <a:t>536 Ha perdus</a:t>
            </a:r>
          </a:p>
          <a:p>
            <a:r>
              <a:rPr lang="fr-FR" sz="2000" dirty="0"/>
              <a:t>183 Ha perdus</a:t>
            </a:r>
          </a:p>
        </p:txBody>
      </p:sp>
      <p:sp>
        <p:nvSpPr>
          <p:cNvPr id="51" name="Rectangle 50">
            <a:extLst>
              <a:ext uri="{FF2B5EF4-FFF2-40B4-BE49-F238E27FC236}">
                <a16:creationId xmlns:a16="http://schemas.microsoft.com/office/drawing/2014/main" id="{2B88CB2F-6CE8-E4D7-1C0A-CE6179EE6E3A}"/>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(Q1) Impact des éoliennes : Méthodes – </a:t>
            </a:r>
            <a:r>
              <a:rPr lang="fr-FR" sz="2400" b="1" dirty="0">
                <a:solidFill>
                  <a:schemeClr val="tx1"/>
                </a:solidFill>
              </a:rPr>
              <a:t>Résultats</a:t>
            </a:r>
          </a:p>
        </p:txBody>
      </p:sp>
      <p:sp>
        <p:nvSpPr>
          <p:cNvPr id="53" name="ZoneTexte 52">
            <a:extLst>
              <a:ext uri="{FF2B5EF4-FFF2-40B4-BE49-F238E27FC236}">
                <a16:creationId xmlns:a16="http://schemas.microsoft.com/office/drawing/2014/main" id="{84200B2F-3282-5B50-FF93-8A084867B0CA}"/>
              </a:ext>
            </a:extLst>
          </p:cNvPr>
          <p:cNvSpPr txBox="1"/>
          <p:nvPr/>
        </p:nvSpPr>
        <p:spPr>
          <a:xfrm>
            <a:off x="11214100" y="-59383"/>
            <a:ext cx="977901" cy="461665"/>
          </a:xfrm>
          <a:prstGeom prst="rect">
            <a:avLst/>
          </a:prstGeom>
          <a:noFill/>
        </p:spPr>
        <p:txBody>
          <a:bodyPr wrap="square" rtlCol="0">
            <a:spAutoFit/>
          </a:bodyPr>
          <a:lstStyle/>
          <a:p>
            <a:r>
              <a:rPr lang="fr-FR" sz="2400" b="1" dirty="0"/>
              <a:t>13/19</a:t>
            </a:r>
          </a:p>
        </p:txBody>
      </p:sp>
      <p:sp>
        <p:nvSpPr>
          <p:cNvPr id="54" name="ZoneTexte 53">
            <a:extLst>
              <a:ext uri="{FF2B5EF4-FFF2-40B4-BE49-F238E27FC236}">
                <a16:creationId xmlns:a16="http://schemas.microsoft.com/office/drawing/2014/main" id="{709F344D-C396-2EF7-BB01-841837B2C075}"/>
              </a:ext>
            </a:extLst>
          </p:cNvPr>
          <p:cNvSpPr txBox="1"/>
          <p:nvPr/>
        </p:nvSpPr>
        <p:spPr>
          <a:xfrm>
            <a:off x="1333817" y="5061961"/>
            <a:ext cx="2254323" cy="101566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fr-FR" sz="2000" dirty="0"/>
              <a:t>Moyen habitat</a:t>
            </a:r>
          </a:p>
          <a:p>
            <a:r>
              <a:rPr lang="fr-FR" sz="2000" dirty="0"/>
              <a:t>Bon habitat</a:t>
            </a:r>
          </a:p>
          <a:p>
            <a:r>
              <a:rPr lang="fr-FR" sz="2000" dirty="0">
                <a:solidFill>
                  <a:schemeClr val="dk1"/>
                </a:solidFill>
              </a:rPr>
              <a:t>Très bon habitat</a:t>
            </a:r>
          </a:p>
        </p:txBody>
      </p:sp>
      <p:sp>
        <p:nvSpPr>
          <p:cNvPr id="56" name="ZoneTexte 55">
            <a:extLst>
              <a:ext uri="{FF2B5EF4-FFF2-40B4-BE49-F238E27FC236}">
                <a16:creationId xmlns:a16="http://schemas.microsoft.com/office/drawing/2014/main" id="{5A1C3512-1B2D-259D-659D-5D08FC21F473}"/>
              </a:ext>
            </a:extLst>
          </p:cNvPr>
          <p:cNvSpPr txBox="1"/>
          <p:nvPr/>
        </p:nvSpPr>
        <p:spPr>
          <a:xfrm>
            <a:off x="816040" y="4679836"/>
            <a:ext cx="2315302" cy="43088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fr-FR" sz="2200" dirty="0"/>
              <a:t>Type d’habitat</a:t>
            </a:r>
            <a:endParaRPr lang="fr-FR" sz="2200" dirty="0">
              <a:solidFill>
                <a:schemeClr val="dk1"/>
              </a:solidFill>
            </a:endParaRPr>
          </a:p>
        </p:txBody>
      </p:sp>
    </p:spTree>
    <p:extLst>
      <p:ext uri="{BB962C8B-B14F-4D97-AF65-F5344CB8AC3E}">
        <p14:creationId xmlns:p14="http://schemas.microsoft.com/office/powerpoint/2010/main" val="9960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D6DAF-835D-B27B-3D91-4212D997E86E}"/>
            </a:ext>
          </a:extLst>
        </p:cNvPr>
        <p:cNvGrpSpPr/>
        <p:nvPr/>
      </p:nvGrpSpPr>
      <p:grpSpPr>
        <a:xfrm>
          <a:off x="0" y="0"/>
          <a:ext cx="0" cy="0"/>
          <a:chOff x="0" y="0"/>
          <a:chExt cx="0" cy="0"/>
        </a:xfrm>
      </p:grpSpPr>
      <p:pic>
        <p:nvPicPr>
          <p:cNvPr id="3" name="Image 2" descr="Une image contenant texte, graphisme, carte, art&#10;&#10;Le contenu généré par l’IA peut être incorrect.">
            <a:extLst>
              <a:ext uri="{FF2B5EF4-FFF2-40B4-BE49-F238E27FC236}">
                <a16:creationId xmlns:a16="http://schemas.microsoft.com/office/drawing/2014/main" id="{B85CFAA7-046F-A57F-A2E3-077F7F10F9D2}"/>
              </a:ext>
            </a:extLst>
          </p:cNvPr>
          <p:cNvPicPr>
            <a:picLocks noChangeAspect="1"/>
          </p:cNvPicPr>
          <p:nvPr/>
        </p:nvPicPr>
        <p:blipFill>
          <a:blip r:embed="rId3">
            <a:extLst>
              <a:ext uri="{28A0092B-C50C-407E-A947-70E740481C1C}">
                <a14:useLocalDpi xmlns:a14="http://schemas.microsoft.com/office/drawing/2010/main" val="0"/>
              </a:ext>
            </a:extLst>
          </a:blip>
          <a:srcRect t="5001" r="66371" b="4809"/>
          <a:stretch/>
        </p:blipFill>
        <p:spPr>
          <a:xfrm>
            <a:off x="171361" y="2294079"/>
            <a:ext cx="2831686" cy="4556633"/>
          </a:xfrm>
          <a:prstGeom prst="rect">
            <a:avLst/>
          </a:prstGeom>
        </p:spPr>
      </p:pic>
      <p:pic>
        <p:nvPicPr>
          <p:cNvPr id="9" name="Image 8" descr="Une image contenant texte, graphisme, carte, art&#10;&#10;Le contenu généré par l’IA peut être incorrect.">
            <a:extLst>
              <a:ext uri="{FF2B5EF4-FFF2-40B4-BE49-F238E27FC236}">
                <a16:creationId xmlns:a16="http://schemas.microsoft.com/office/drawing/2014/main" id="{F1B5EB2A-9B19-5863-6D8C-8474578795C7}"/>
              </a:ext>
            </a:extLst>
          </p:cNvPr>
          <p:cNvPicPr>
            <a:picLocks noChangeAspect="1"/>
          </p:cNvPicPr>
          <p:nvPr/>
        </p:nvPicPr>
        <p:blipFill>
          <a:blip r:embed="rId3">
            <a:extLst>
              <a:ext uri="{28A0092B-C50C-407E-A947-70E740481C1C}">
                <a14:useLocalDpi xmlns:a14="http://schemas.microsoft.com/office/drawing/2010/main" val="0"/>
              </a:ext>
            </a:extLst>
          </a:blip>
          <a:srcRect l="33629" t="5001" r="33628" b="4809"/>
          <a:stretch/>
        </p:blipFill>
        <p:spPr>
          <a:xfrm>
            <a:off x="4119878" y="2305616"/>
            <a:ext cx="2732365" cy="4515790"/>
          </a:xfrm>
          <a:prstGeom prst="rect">
            <a:avLst/>
          </a:prstGeom>
        </p:spPr>
      </p:pic>
      <p:pic>
        <p:nvPicPr>
          <p:cNvPr id="10" name="Image 9" descr="Une image contenant texte, graphisme, carte, art&#10;&#10;Le contenu généré par l’IA peut être incorrect.">
            <a:extLst>
              <a:ext uri="{FF2B5EF4-FFF2-40B4-BE49-F238E27FC236}">
                <a16:creationId xmlns:a16="http://schemas.microsoft.com/office/drawing/2014/main" id="{9626028F-EE8A-FBAD-4A4E-83D624A1D6CF}"/>
              </a:ext>
            </a:extLst>
          </p:cNvPr>
          <p:cNvPicPr>
            <a:picLocks noChangeAspect="1"/>
          </p:cNvPicPr>
          <p:nvPr/>
        </p:nvPicPr>
        <p:blipFill>
          <a:blip r:embed="rId3">
            <a:extLst>
              <a:ext uri="{28A0092B-C50C-407E-A947-70E740481C1C}">
                <a14:useLocalDpi xmlns:a14="http://schemas.microsoft.com/office/drawing/2010/main" val="0"/>
              </a:ext>
            </a:extLst>
          </a:blip>
          <a:srcRect l="66371" t="5001" b="4809"/>
          <a:stretch/>
        </p:blipFill>
        <p:spPr>
          <a:xfrm>
            <a:off x="8535515" y="2294079"/>
            <a:ext cx="2831685" cy="4556633"/>
          </a:xfrm>
          <a:prstGeom prst="rect">
            <a:avLst/>
          </a:prstGeom>
        </p:spPr>
      </p:pic>
      <p:sp>
        <p:nvSpPr>
          <p:cNvPr id="12" name="ZoneTexte 11">
            <a:extLst>
              <a:ext uri="{FF2B5EF4-FFF2-40B4-BE49-F238E27FC236}">
                <a16:creationId xmlns:a16="http://schemas.microsoft.com/office/drawing/2014/main" id="{755C7EAF-5569-C5ED-3DA7-52B80C61F0EB}"/>
              </a:ext>
            </a:extLst>
          </p:cNvPr>
          <p:cNvSpPr txBox="1"/>
          <p:nvPr/>
        </p:nvSpPr>
        <p:spPr>
          <a:xfrm>
            <a:off x="1523793" y="548567"/>
            <a:ext cx="10336192" cy="830997"/>
          </a:xfrm>
          <a:prstGeom prst="rect">
            <a:avLst/>
          </a:prstGeom>
          <a:noFill/>
          <a:ln w="38100">
            <a:solidFill>
              <a:srgbClr val="63747B"/>
            </a:solidFill>
          </a:ln>
        </p:spPr>
        <p:txBody>
          <a:bodyPr wrap="square">
            <a:spAutoFit/>
          </a:bodyPr>
          <a:lstStyle/>
          <a:p>
            <a:r>
              <a:rPr lang="fr-FR" sz="2400" dirty="0"/>
              <a:t>Comment identifier des zones de moindre conflit entre potentiel éolien et qualité d’habitat pour la Grive ? </a:t>
            </a:r>
          </a:p>
        </p:txBody>
      </p:sp>
      <p:pic>
        <p:nvPicPr>
          <p:cNvPr id="13" name="Graphique 12" descr="Aide">
            <a:extLst>
              <a:ext uri="{FF2B5EF4-FFF2-40B4-BE49-F238E27FC236}">
                <a16:creationId xmlns:a16="http://schemas.microsoft.com/office/drawing/2014/main" id="{91F98292-0290-9D52-7EA6-CF8B29930A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0096" b="7867"/>
          <a:stretch/>
        </p:blipFill>
        <p:spPr>
          <a:xfrm>
            <a:off x="0" y="372591"/>
            <a:ext cx="1539433" cy="1249548"/>
          </a:xfrm>
          <a:prstGeom prst="rect">
            <a:avLst/>
          </a:prstGeom>
        </p:spPr>
      </p:pic>
      <p:pic>
        <p:nvPicPr>
          <p:cNvPr id="16" name="Graphique 15" descr="Ajouter avec un remplissage uni">
            <a:extLst>
              <a:ext uri="{FF2B5EF4-FFF2-40B4-BE49-F238E27FC236}">
                <a16:creationId xmlns:a16="http://schemas.microsoft.com/office/drawing/2014/main" id="{84C66A97-8B73-2715-C0CE-2DBAB3E1A3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88354">
            <a:off x="3054602" y="3886200"/>
            <a:ext cx="914400" cy="914400"/>
          </a:xfrm>
          <a:prstGeom prst="rect">
            <a:avLst/>
          </a:prstGeom>
        </p:spPr>
      </p:pic>
      <p:sp>
        <p:nvSpPr>
          <p:cNvPr id="17" name="Est égal à 16">
            <a:extLst>
              <a:ext uri="{FF2B5EF4-FFF2-40B4-BE49-F238E27FC236}">
                <a16:creationId xmlns:a16="http://schemas.microsoft.com/office/drawing/2014/main" id="{D78633DF-F677-B5EB-0066-DFEA1EB3CEA4}"/>
              </a:ext>
            </a:extLst>
          </p:cNvPr>
          <p:cNvSpPr/>
          <p:nvPr/>
        </p:nvSpPr>
        <p:spPr>
          <a:xfrm>
            <a:off x="7115468" y="4004366"/>
            <a:ext cx="1156822" cy="678068"/>
          </a:xfrm>
          <a:prstGeom prst="mathEqual">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8" name="ZoneTexte 17">
            <a:extLst>
              <a:ext uri="{FF2B5EF4-FFF2-40B4-BE49-F238E27FC236}">
                <a16:creationId xmlns:a16="http://schemas.microsoft.com/office/drawing/2014/main" id="{807E9AF0-1CEB-5E02-EB9F-A9AD15E16EF2}"/>
              </a:ext>
            </a:extLst>
          </p:cNvPr>
          <p:cNvSpPr txBox="1"/>
          <p:nvPr/>
        </p:nvSpPr>
        <p:spPr>
          <a:xfrm>
            <a:off x="171361" y="1656093"/>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1.  Visualisation de l’information brute : carte continue du compromis</a:t>
            </a:r>
            <a:endParaRPr lang="fr-FR" sz="2550" dirty="0">
              <a:solidFill>
                <a:schemeClr val="dk1"/>
              </a:solidFill>
            </a:endParaRPr>
          </a:p>
        </p:txBody>
      </p:sp>
      <p:sp>
        <p:nvSpPr>
          <p:cNvPr id="14" name="Rectangle 13">
            <a:extLst>
              <a:ext uri="{FF2B5EF4-FFF2-40B4-BE49-F238E27FC236}">
                <a16:creationId xmlns:a16="http://schemas.microsoft.com/office/drawing/2014/main" id="{2BF4FE42-54C6-D743-05BE-7C2D1E32E58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21" name="ZoneTexte 20">
            <a:extLst>
              <a:ext uri="{FF2B5EF4-FFF2-40B4-BE49-F238E27FC236}">
                <a16:creationId xmlns:a16="http://schemas.microsoft.com/office/drawing/2014/main" id="{10982972-0A6D-38F8-7FB2-BC9CF6A18C22}"/>
              </a:ext>
            </a:extLst>
          </p:cNvPr>
          <p:cNvSpPr txBox="1"/>
          <p:nvPr/>
        </p:nvSpPr>
        <p:spPr>
          <a:xfrm>
            <a:off x="11214100" y="-59383"/>
            <a:ext cx="977901" cy="461665"/>
          </a:xfrm>
          <a:prstGeom prst="rect">
            <a:avLst/>
          </a:prstGeom>
          <a:noFill/>
        </p:spPr>
        <p:txBody>
          <a:bodyPr wrap="square" rtlCol="0">
            <a:spAutoFit/>
          </a:bodyPr>
          <a:lstStyle/>
          <a:p>
            <a:r>
              <a:rPr lang="fr-FR" sz="2400" b="1" dirty="0"/>
              <a:t>14/19</a:t>
            </a:r>
          </a:p>
        </p:txBody>
      </p:sp>
    </p:spTree>
    <p:extLst>
      <p:ext uri="{BB962C8B-B14F-4D97-AF65-F5344CB8AC3E}">
        <p14:creationId xmlns:p14="http://schemas.microsoft.com/office/powerpoint/2010/main" val="275171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9900B-6AB7-46AE-1470-A61820DCEDEC}"/>
            </a:ext>
          </a:extLst>
        </p:cNvPr>
        <p:cNvGrpSpPr/>
        <p:nvPr/>
      </p:nvGrpSpPr>
      <p:grpSpPr>
        <a:xfrm>
          <a:off x="0" y="0"/>
          <a:ext cx="0" cy="0"/>
          <a:chOff x="0" y="0"/>
          <a:chExt cx="0" cy="0"/>
        </a:xfrm>
      </p:grpSpPr>
      <p:sp>
        <p:nvSpPr>
          <p:cNvPr id="10" name="ZoneTexte 9">
            <a:extLst>
              <a:ext uri="{FF2B5EF4-FFF2-40B4-BE49-F238E27FC236}">
                <a16:creationId xmlns:a16="http://schemas.microsoft.com/office/drawing/2014/main" id="{0B142E63-293B-877C-B54B-D7A0B690644D}"/>
              </a:ext>
            </a:extLst>
          </p:cNvPr>
          <p:cNvSpPr txBox="1"/>
          <p:nvPr/>
        </p:nvSpPr>
        <p:spPr>
          <a:xfrm>
            <a:off x="288153" y="1299585"/>
            <a:ext cx="11612452" cy="877163"/>
          </a:xfrm>
          <a:prstGeom prst="rect">
            <a:avLst/>
          </a:prstGeom>
          <a:noFill/>
          <a:ln w="38100">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550" dirty="0">
                <a:solidFill>
                  <a:schemeClr val="dk1"/>
                </a:solidFill>
              </a:rPr>
              <a:t>Chaque pixel est classé selon deux conditions : qualité de l’habitat et potentiel de vent.</a:t>
            </a:r>
          </a:p>
        </p:txBody>
      </p:sp>
      <p:sp>
        <p:nvSpPr>
          <p:cNvPr id="25" name="ZoneTexte 24">
            <a:extLst>
              <a:ext uri="{FF2B5EF4-FFF2-40B4-BE49-F238E27FC236}">
                <a16:creationId xmlns:a16="http://schemas.microsoft.com/office/drawing/2014/main" id="{99ECA002-E6D6-43A3-933F-D36FDDEEB83E}"/>
              </a:ext>
            </a:extLst>
          </p:cNvPr>
          <p:cNvSpPr txBox="1"/>
          <p:nvPr/>
        </p:nvSpPr>
        <p:spPr>
          <a:xfrm>
            <a:off x="288153" y="556405"/>
            <a:ext cx="10245259" cy="523220"/>
          </a:xfrm>
          <a:prstGeom prst="rect">
            <a:avLst/>
          </a:prstGeom>
          <a:noFill/>
        </p:spPr>
        <p:txBody>
          <a:bodyPr wrap="square">
            <a:spAutoFit/>
          </a:bodyPr>
          <a:lstStyle/>
          <a:p>
            <a:r>
              <a:rPr lang="fr-FR" sz="2800" dirty="0">
                <a:solidFill>
                  <a:schemeClr val="dk1"/>
                </a:solidFill>
              </a:rPr>
              <a:t>2. Génération de différents scénarios : outil d’aide à la décision</a:t>
            </a:r>
          </a:p>
        </p:txBody>
      </p:sp>
      <p:sp>
        <p:nvSpPr>
          <p:cNvPr id="26" name="ZoneTexte 25">
            <a:extLst>
              <a:ext uri="{FF2B5EF4-FFF2-40B4-BE49-F238E27FC236}">
                <a16:creationId xmlns:a16="http://schemas.microsoft.com/office/drawing/2014/main" id="{D405C624-CABA-DB33-C400-AB1603BE7D35}"/>
              </a:ext>
            </a:extLst>
          </p:cNvPr>
          <p:cNvSpPr txBox="1"/>
          <p:nvPr/>
        </p:nvSpPr>
        <p:spPr>
          <a:xfrm>
            <a:off x="288153" y="2422108"/>
            <a:ext cx="8678046" cy="3231654"/>
          </a:xfrm>
          <a:prstGeom prst="rect">
            <a:avLst/>
          </a:pr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gn="just">
              <a:buFont typeface="Arial" panose="020B0604020202020204" pitchFamily="34" charset="0"/>
              <a:buChar char="•"/>
            </a:pPr>
            <a:r>
              <a:rPr lang="fr-FR" sz="2550" dirty="0">
                <a:solidFill>
                  <a:schemeClr val="dk1"/>
                </a:solidFill>
              </a:rPr>
              <a:t>Pour discriminer ce qui est du bon habitat de ce qu’il ne l’est pas : définir un seuil d’habitat (modèle SDM, Tremblay </a:t>
            </a:r>
            <a:r>
              <a:rPr lang="fr-FR" sz="2550" i="1" dirty="0">
                <a:solidFill>
                  <a:schemeClr val="dk1"/>
                </a:solidFill>
              </a:rPr>
              <a:t>et al.</a:t>
            </a:r>
            <a:r>
              <a:rPr lang="fr-FR" sz="2550" dirty="0">
                <a:solidFill>
                  <a:schemeClr val="dk1"/>
                </a:solidFill>
              </a:rPr>
              <a:t> 2025)</a:t>
            </a:r>
          </a:p>
          <a:p>
            <a:pPr algn="just"/>
            <a:endParaRPr lang="fr-FR" sz="2550" dirty="0">
              <a:solidFill>
                <a:schemeClr val="dk1"/>
              </a:solidFill>
            </a:endParaRPr>
          </a:p>
          <a:p>
            <a:pPr algn="just"/>
            <a:endParaRPr lang="fr-FR" sz="2550" dirty="0">
              <a:solidFill>
                <a:schemeClr val="dk1"/>
              </a:solidFill>
            </a:endParaRPr>
          </a:p>
          <a:p>
            <a:pPr marL="457200" indent="-457200" algn="just">
              <a:buFont typeface="Arial" panose="020B0604020202020204" pitchFamily="34" charset="0"/>
              <a:buChar char="•"/>
            </a:pPr>
            <a:r>
              <a:rPr lang="fr-FR" sz="2550" dirty="0">
                <a:solidFill>
                  <a:schemeClr val="dk1"/>
                </a:solidFill>
              </a:rPr>
              <a:t>Pour discriminer ce qui est du bon potentiel de vent de ce qu’il ne l’est pas : définir un seuil de potentiel de vent (</a:t>
            </a:r>
            <a:r>
              <a:rPr lang="fr-FR" sz="2550" dirty="0" err="1"/>
              <a:t>Hé</a:t>
            </a:r>
            <a:r>
              <a:rPr lang="fr-FR" sz="2550" dirty="0" err="1">
                <a:solidFill>
                  <a:schemeClr val="dk1"/>
                </a:solidFill>
              </a:rPr>
              <a:t>limax</a:t>
            </a:r>
            <a:r>
              <a:rPr lang="fr-FR" sz="2550" dirty="0">
                <a:solidFill>
                  <a:schemeClr val="dk1"/>
                </a:solidFill>
              </a:rPr>
              <a:t> Energie </a:t>
            </a:r>
            <a:r>
              <a:rPr lang="fr-FR" sz="2550" dirty="0" err="1">
                <a:solidFill>
                  <a:schemeClr val="dk1"/>
                </a:solidFill>
              </a:rPr>
              <a:t>inc.</a:t>
            </a:r>
            <a:r>
              <a:rPr lang="fr-FR" sz="2550" dirty="0">
                <a:solidFill>
                  <a:schemeClr val="dk1"/>
                </a:solidFill>
              </a:rPr>
              <a:t> 2005)</a:t>
            </a:r>
          </a:p>
        </p:txBody>
      </p:sp>
      <p:sp>
        <p:nvSpPr>
          <p:cNvPr id="60" name="Ellipse 59">
            <a:extLst>
              <a:ext uri="{FF2B5EF4-FFF2-40B4-BE49-F238E27FC236}">
                <a16:creationId xmlns:a16="http://schemas.microsoft.com/office/drawing/2014/main" id="{E9EB05D8-9661-8A41-B7CF-B2EBAB7DA289}"/>
              </a:ext>
            </a:extLst>
          </p:cNvPr>
          <p:cNvSpPr/>
          <p:nvPr/>
        </p:nvSpPr>
        <p:spPr>
          <a:xfrm>
            <a:off x="9529617" y="2273066"/>
            <a:ext cx="2413705" cy="1072082"/>
          </a:xfrm>
          <a:prstGeom prst="ellipse">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76" name="Ellipse 75">
            <a:extLst>
              <a:ext uri="{FF2B5EF4-FFF2-40B4-BE49-F238E27FC236}">
                <a16:creationId xmlns:a16="http://schemas.microsoft.com/office/drawing/2014/main" id="{3F3CC657-0D78-BDC6-197D-763E9F18FCA4}"/>
              </a:ext>
            </a:extLst>
          </p:cNvPr>
          <p:cNvSpPr/>
          <p:nvPr/>
        </p:nvSpPr>
        <p:spPr>
          <a:xfrm>
            <a:off x="9529617" y="4447092"/>
            <a:ext cx="2413705" cy="1072082"/>
          </a:xfrm>
          <a:prstGeom prst="ellipse">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61" name="ZoneTexte 60">
            <a:extLst>
              <a:ext uri="{FF2B5EF4-FFF2-40B4-BE49-F238E27FC236}">
                <a16:creationId xmlns:a16="http://schemas.microsoft.com/office/drawing/2014/main" id="{F80D502A-D481-214E-5B21-E4781A9BE379}"/>
              </a:ext>
            </a:extLst>
          </p:cNvPr>
          <p:cNvSpPr txBox="1"/>
          <p:nvPr/>
        </p:nvSpPr>
        <p:spPr>
          <a:xfrm>
            <a:off x="9740961" y="2422108"/>
            <a:ext cx="1991016" cy="830997"/>
          </a:xfrm>
          <a:prstGeom prst="rect">
            <a:avLst/>
          </a:prstGeom>
          <a:noFill/>
        </p:spPr>
        <p:txBody>
          <a:bodyPr wrap="square" rtlCol="0">
            <a:spAutoFit/>
          </a:bodyPr>
          <a:lstStyle/>
          <a:p>
            <a:pPr algn="ctr"/>
            <a:r>
              <a:rPr lang="fr-FR" sz="2400" b="1" dirty="0"/>
              <a:t>Habitat = H</a:t>
            </a:r>
          </a:p>
          <a:p>
            <a:pPr algn="ctr"/>
            <a:r>
              <a:rPr lang="fr-FR" sz="2400" b="1" dirty="0"/>
              <a:t>[0;1]</a:t>
            </a:r>
          </a:p>
        </p:txBody>
      </p:sp>
      <p:sp>
        <p:nvSpPr>
          <p:cNvPr id="64" name="ZoneTexte 63">
            <a:extLst>
              <a:ext uri="{FF2B5EF4-FFF2-40B4-BE49-F238E27FC236}">
                <a16:creationId xmlns:a16="http://schemas.microsoft.com/office/drawing/2014/main" id="{70916E1C-CB70-1585-1CDA-5E8585F6ECCD}"/>
              </a:ext>
            </a:extLst>
          </p:cNvPr>
          <p:cNvSpPr txBox="1"/>
          <p:nvPr/>
        </p:nvSpPr>
        <p:spPr>
          <a:xfrm>
            <a:off x="9783395" y="4567634"/>
            <a:ext cx="1906148" cy="830997"/>
          </a:xfrm>
          <a:prstGeom prst="rect">
            <a:avLst/>
          </a:prstGeom>
          <a:noFill/>
        </p:spPr>
        <p:txBody>
          <a:bodyPr wrap="square" rtlCol="0">
            <a:spAutoFit/>
          </a:bodyPr>
          <a:lstStyle/>
          <a:p>
            <a:pPr algn="ctr"/>
            <a:r>
              <a:rPr lang="fr-FR" sz="2400" b="1" dirty="0"/>
              <a:t>Wind = W</a:t>
            </a:r>
          </a:p>
          <a:p>
            <a:pPr algn="ctr"/>
            <a:r>
              <a:rPr lang="fr-FR" sz="2400" b="1" dirty="0"/>
              <a:t>[0 ; 13 m/s]</a:t>
            </a:r>
          </a:p>
        </p:txBody>
      </p:sp>
      <p:sp>
        <p:nvSpPr>
          <p:cNvPr id="70" name="Rectangle 69">
            <a:extLst>
              <a:ext uri="{FF2B5EF4-FFF2-40B4-BE49-F238E27FC236}">
                <a16:creationId xmlns:a16="http://schemas.microsoft.com/office/drawing/2014/main" id="{AE295A77-ACFB-BA88-837D-CA1FA1A3B3A3}"/>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71" name="ZoneTexte 70">
            <a:extLst>
              <a:ext uri="{FF2B5EF4-FFF2-40B4-BE49-F238E27FC236}">
                <a16:creationId xmlns:a16="http://schemas.microsoft.com/office/drawing/2014/main" id="{C0C11494-419E-8375-B286-6B0EEA5C2E90}"/>
              </a:ext>
            </a:extLst>
          </p:cNvPr>
          <p:cNvSpPr txBox="1"/>
          <p:nvPr/>
        </p:nvSpPr>
        <p:spPr>
          <a:xfrm>
            <a:off x="11214100" y="-59383"/>
            <a:ext cx="977901" cy="461665"/>
          </a:xfrm>
          <a:prstGeom prst="rect">
            <a:avLst/>
          </a:prstGeom>
          <a:noFill/>
        </p:spPr>
        <p:txBody>
          <a:bodyPr wrap="square" rtlCol="0">
            <a:spAutoFit/>
          </a:bodyPr>
          <a:lstStyle/>
          <a:p>
            <a:r>
              <a:rPr lang="fr-FR" sz="2400" b="1" dirty="0"/>
              <a:t>15/19</a:t>
            </a:r>
          </a:p>
        </p:txBody>
      </p:sp>
      <p:grpSp>
        <p:nvGrpSpPr>
          <p:cNvPr id="77" name="Groupe 76">
            <a:extLst>
              <a:ext uri="{FF2B5EF4-FFF2-40B4-BE49-F238E27FC236}">
                <a16:creationId xmlns:a16="http://schemas.microsoft.com/office/drawing/2014/main" id="{9771200E-F512-C392-A249-C5FA48A9D1DF}"/>
              </a:ext>
            </a:extLst>
          </p:cNvPr>
          <p:cNvGrpSpPr/>
          <p:nvPr/>
        </p:nvGrpSpPr>
        <p:grpSpPr>
          <a:xfrm>
            <a:off x="585948" y="1933852"/>
            <a:ext cx="11352506" cy="2990297"/>
            <a:chOff x="310340" y="2967335"/>
            <a:chExt cx="11352506" cy="2990297"/>
          </a:xfrm>
        </p:grpSpPr>
        <p:sp>
          <p:nvSpPr>
            <p:cNvPr id="78" name="Flèche : droite 77">
              <a:extLst>
                <a:ext uri="{FF2B5EF4-FFF2-40B4-BE49-F238E27FC236}">
                  <a16:creationId xmlns:a16="http://schemas.microsoft.com/office/drawing/2014/main" id="{0CC669E1-08B0-A287-FF8F-398665C2C4FB}"/>
                </a:ext>
              </a:extLst>
            </p:cNvPr>
            <p:cNvSpPr/>
            <p:nvPr/>
          </p:nvSpPr>
          <p:spPr>
            <a:xfrm>
              <a:off x="705642" y="3146166"/>
              <a:ext cx="10822329" cy="1273215"/>
            </a:xfrm>
            <a:prstGeom prst="rightArrow">
              <a:avLst/>
            </a:prstGeom>
            <a:gradFill flip="none" rotWithShape="1">
              <a:gsLst>
                <a:gs pos="0">
                  <a:srgbClr val="92D050"/>
                </a:gs>
                <a:gs pos="74000">
                  <a:srgbClr val="D53919"/>
                </a:gs>
                <a:gs pos="48000">
                  <a:schemeClr val="accent2"/>
                </a:gs>
                <a:gs pos="26196">
                  <a:srgbClr val="FFEC61"/>
                </a:gs>
                <a:gs pos="38000">
                  <a:schemeClr val="accent2">
                    <a:lumMod val="60000"/>
                    <a:lumOff val="40000"/>
                  </a:schemeClr>
                </a:gs>
                <a:gs pos="12000">
                  <a:schemeClr val="accent6">
                    <a:lumMod val="75000"/>
                  </a:schemeClr>
                </a:gs>
                <a:gs pos="100000">
                  <a:srgbClr val="C00000"/>
                </a:gs>
              </a:gsLst>
              <a:lin ang="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ZoneTexte 78">
              <a:extLst>
                <a:ext uri="{FF2B5EF4-FFF2-40B4-BE49-F238E27FC236}">
                  <a16:creationId xmlns:a16="http://schemas.microsoft.com/office/drawing/2014/main" id="{AB4D567B-178B-463D-7B5A-F45C0A7DFB51}"/>
                </a:ext>
              </a:extLst>
            </p:cNvPr>
            <p:cNvSpPr txBox="1"/>
            <p:nvPr/>
          </p:nvSpPr>
          <p:spPr>
            <a:xfrm>
              <a:off x="650029" y="2967335"/>
              <a:ext cx="2749139" cy="461665"/>
            </a:xfrm>
            <a:prstGeom prst="rect">
              <a:avLst/>
            </a:prstGeom>
            <a:noFill/>
          </p:spPr>
          <p:txBody>
            <a:bodyPr wrap="square" rtlCol="0">
              <a:spAutoFit/>
            </a:bodyPr>
            <a:lstStyle/>
            <a:p>
              <a:r>
                <a:rPr lang="fr-FR" sz="2400" b="1" dirty="0"/>
                <a:t>+ large</a:t>
              </a:r>
            </a:p>
          </p:txBody>
        </p:sp>
        <p:sp>
          <p:nvSpPr>
            <p:cNvPr id="80" name="ZoneTexte 79">
              <a:extLst>
                <a:ext uri="{FF2B5EF4-FFF2-40B4-BE49-F238E27FC236}">
                  <a16:creationId xmlns:a16="http://schemas.microsoft.com/office/drawing/2014/main" id="{074EC2F6-8D47-EAEC-BC22-6FA17F2611F3}"/>
                </a:ext>
              </a:extLst>
            </p:cNvPr>
            <p:cNvSpPr txBox="1"/>
            <p:nvPr/>
          </p:nvSpPr>
          <p:spPr>
            <a:xfrm>
              <a:off x="9288484" y="3005624"/>
              <a:ext cx="2374362" cy="461665"/>
            </a:xfrm>
            <a:prstGeom prst="rect">
              <a:avLst/>
            </a:prstGeom>
            <a:noFill/>
          </p:spPr>
          <p:txBody>
            <a:bodyPr wrap="square" rtlCol="0">
              <a:spAutoFit/>
            </a:bodyPr>
            <a:lstStyle/>
            <a:p>
              <a:r>
                <a:rPr lang="fr-FR" sz="2400" b="1" dirty="0"/>
                <a:t>+ restreint</a:t>
              </a:r>
            </a:p>
          </p:txBody>
        </p:sp>
        <p:pic>
          <p:nvPicPr>
            <p:cNvPr id="81" name="Picture 2">
              <a:extLst>
                <a:ext uri="{FF2B5EF4-FFF2-40B4-BE49-F238E27FC236}">
                  <a16:creationId xmlns:a16="http://schemas.microsoft.com/office/drawing/2014/main" id="{7514B12B-2CE9-0F6C-6170-F4A5BAB21D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4209825"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a:extLst>
                <a:ext uri="{FF2B5EF4-FFF2-40B4-BE49-F238E27FC236}">
                  <a16:creationId xmlns:a16="http://schemas.microsoft.com/office/drawing/2014/main" id="{DEBE4AE5-4985-19FD-4636-0185BEA4BB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6132126"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a:extLst>
                <a:ext uri="{FF2B5EF4-FFF2-40B4-BE49-F238E27FC236}">
                  <a16:creationId xmlns:a16="http://schemas.microsoft.com/office/drawing/2014/main" id="{03F8B80D-9935-979D-D9EE-52EF4E6F9D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2088361"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a:extLst>
                <a:ext uri="{FF2B5EF4-FFF2-40B4-BE49-F238E27FC236}">
                  <a16:creationId xmlns:a16="http://schemas.microsoft.com/office/drawing/2014/main" id="{CC950984-8692-22F8-7130-0FA930B33F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7825644"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a:extLst>
                <a:ext uri="{FF2B5EF4-FFF2-40B4-BE49-F238E27FC236}">
                  <a16:creationId xmlns:a16="http://schemas.microsoft.com/office/drawing/2014/main" id="{6E0063CA-5100-1714-3229-AD815552E5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9519163"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a:extLst>
                <a:ext uri="{FF2B5EF4-FFF2-40B4-BE49-F238E27FC236}">
                  <a16:creationId xmlns:a16="http://schemas.microsoft.com/office/drawing/2014/main" id="{E2AA0C7F-6432-9D17-B45B-0B7B5B4FEE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177118" y="3989733"/>
              <a:ext cx="1913005" cy="72998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7" name="ZoneTexte 86">
              <a:extLst>
                <a:ext uri="{FF2B5EF4-FFF2-40B4-BE49-F238E27FC236}">
                  <a16:creationId xmlns:a16="http://schemas.microsoft.com/office/drawing/2014/main" id="{CB45891F-7422-2A88-CB03-9E879DC69F55}"/>
                </a:ext>
              </a:extLst>
            </p:cNvPr>
            <p:cNvSpPr txBox="1"/>
            <p:nvPr/>
          </p:nvSpPr>
          <p:spPr>
            <a:xfrm>
              <a:off x="310340" y="5003524"/>
              <a:ext cx="1575869" cy="954107"/>
            </a:xfrm>
            <a:prstGeom prst="rect">
              <a:avLst/>
            </a:prstGeom>
            <a:ln w="38100">
              <a:solidFill>
                <a:srgbClr val="77B642"/>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0.04 </a:t>
              </a:r>
            </a:p>
            <a:p>
              <a:r>
                <a:rPr lang="fr-FR" sz="2800" dirty="0"/>
                <a:t>W = 7.15 </a:t>
              </a:r>
            </a:p>
          </p:txBody>
        </p:sp>
        <p:sp>
          <p:nvSpPr>
            <p:cNvPr id="88" name="ZoneTexte 87">
              <a:extLst>
                <a:ext uri="{FF2B5EF4-FFF2-40B4-BE49-F238E27FC236}">
                  <a16:creationId xmlns:a16="http://schemas.microsoft.com/office/drawing/2014/main" id="{6B5ED98A-4AB2-BB5C-9202-99E755E36F68}"/>
                </a:ext>
              </a:extLst>
            </p:cNvPr>
            <p:cNvSpPr txBox="1"/>
            <p:nvPr/>
          </p:nvSpPr>
          <p:spPr>
            <a:xfrm>
              <a:off x="2256927" y="5003525"/>
              <a:ext cx="1575869" cy="954107"/>
            </a:xfrm>
            <a:prstGeom prst="rect">
              <a:avLst/>
            </a:prstGeom>
            <a:ln w="38100">
              <a:solidFill>
                <a:srgbClr val="BFC84D"/>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0.10 </a:t>
              </a:r>
            </a:p>
            <a:p>
              <a:r>
                <a:rPr lang="fr-FR" sz="2800" dirty="0"/>
                <a:t>W = 7.15 </a:t>
              </a:r>
            </a:p>
          </p:txBody>
        </p:sp>
        <p:sp>
          <p:nvSpPr>
            <p:cNvPr id="89" name="ZoneTexte 88">
              <a:extLst>
                <a:ext uri="{FF2B5EF4-FFF2-40B4-BE49-F238E27FC236}">
                  <a16:creationId xmlns:a16="http://schemas.microsoft.com/office/drawing/2014/main" id="{2EE4EFDD-2E4D-97CB-1606-4D4833977F07}"/>
                </a:ext>
              </a:extLst>
            </p:cNvPr>
            <p:cNvSpPr txBox="1"/>
            <p:nvPr/>
          </p:nvSpPr>
          <p:spPr>
            <a:xfrm>
              <a:off x="4378392" y="5003525"/>
              <a:ext cx="1575869" cy="954107"/>
            </a:xfrm>
            <a:prstGeom prst="rect">
              <a:avLst/>
            </a:prstGeom>
            <a:ln w="38100">
              <a:solidFill>
                <a:srgbClr val="EF996B"/>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0.19 </a:t>
              </a:r>
            </a:p>
            <a:p>
              <a:r>
                <a:rPr lang="fr-FR" sz="2800" dirty="0"/>
                <a:t>W = 7.15 </a:t>
              </a:r>
            </a:p>
          </p:txBody>
        </p:sp>
        <p:sp>
          <p:nvSpPr>
            <p:cNvPr id="90" name="ZoneTexte 89">
              <a:extLst>
                <a:ext uri="{FF2B5EF4-FFF2-40B4-BE49-F238E27FC236}">
                  <a16:creationId xmlns:a16="http://schemas.microsoft.com/office/drawing/2014/main" id="{31CC4446-A26E-72DE-D99F-F4AE09BED684}"/>
                </a:ext>
              </a:extLst>
            </p:cNvPr>
            <p:cNvSpPr txBox="1"/>
            <p:nvPr/>
          </p:nvSpPr>
          <p:spPr>
            <a:xfrm>
              <a:off x="6383892" y="5003525"/>
              <a:ext cx="1575869" cy="954107"/>
            </a:xfrm>
            <a:prstGeom prst="rect">
              <a:avLst/>
            </a:prstGeom>
            <a:ln w="38100">
              <a:solidFill>
                <a:srgbClr val="E05827"/>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0.04</a:t>
              </a:r>
            </a:p>
            <a:p>
              <a:r>
                <a:rPr lang="fr-FR" sz="2800" dirty="0"/>
                <a:t>W = 7.80 </a:t>
              </a:r>
            </a:p>
          </p:txBody>
        </p:sp>
        <p:sp>
          <p:nvSpPr>
            <p:cNvPr id="91" name="ZoneTexte 90">
              <a:extLst>
                <a:ext uri="{FF2B5EF4-FFF2-40B4-BE49-F238E27FC236}">
                  <a16:creationId xmlns:a16="http://schemas.microsoft.com/office/drawing/2014/main" id="{C65634CE-96A4-76D7-3771-AB353A7D80A0}"/>
                </a:ext>
              </a:extLst>
            </p:cNvPr>
            <p:cNvSpPr txBox="1"/>
            <p:nvPr/>
          </p:nvSpPr>
          <p:spPr>
            <a:xfrm>
              <a:off x="8164158" y="5003525"/>
              <a:ext cx="1575869" cy="954107"/>
            </a:xfrm>
            <a:prstGeom prst="rect">
              <a:avLst/>
            </a:prstGeom>
            <a:ln w="38100">
              <a:solidFill>
                <a:srgbClr val="D53919"/>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0.10 </a:t>
              </a:r>
            </a:p>
            <a:p>
              <a:r>
                <a:rPr lang="fr-FR" sz="2800" dirty="0"/>
                <a:t>W = 7.80 </a:t>
              </a:r>
            </a:p>
          </p:txBody>
        </p:sp>
        <p:sp>
          <p:nvSpPr>
            <p:cNvPr id="92" name="ZoneTexte 91">
              <a:extLst>
                <a:ext uri="{FF2B5EF4-FFF2-40B4-BE49-F238E27FC236}">
                  <a16:creationId xmlns:a16="http://schemas.microsoft.com/office/drawing/2014/main" id="{33178D9F-F9E2-104E-DF35-499113BD6478}"/>
                </a:ext>
              </a:extLst>
            </p:cNvPr>
            <p:cNvSpPr txBox="1"/>
            <p:nvPr/>
          </p:nvSpPr>
          <p:spPr>
            <a:xfrm>
              <a:off x="9919236" y="5003525"/>
              <a:ext cx="1575869" cy="954107"/>
            </a:xfrm>
            <a:prstGeom prst="rect">
              <a:avLst/>
            </a:prstGeom>
            <a:ln w="38100">
              <a:solidFill>
                <a:srgbClr val="C50E06"/>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0.19 </a:t>
              </a:r>
            </a:p>
            <a:p>
              <a:r>
                <a:rPr lang="fr-FR" sz="2800" dirty="0"/>
                <a:t>W = 7.80 </a:t>
              </a:r>
            </a:p>
          </p:txBody>
        </p:sp>
      </p:grpSp>
    </p:spTree>
    <p:extLst>
      <p:ext uri="{BB962C8B-B14F-4D97-AF65-F5344CB8AC3E}">
        <p14:creationId xmlns:p14="http://schemas.microsoft.com/office/powerpoint/2010/main" val="134082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26" grpId="1" animBg="1"/>
      <p:bldP spid="60" grpId="0" animBg="1"/>
      <p:bldP spid="76" grpId="0" animBg="1"/>
      <p:bldP spid="61"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BE61-2253-B6E7-8978-C10981D1D32D}"/>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6896088C-6C91-A2DD-46A0-5C0C2BC9598F}"/>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43" name="ZoneTexte 42">
            <a:extLst>
              <a:ext uri="{FF2B5EF4-FFF2-40B4-BE49-F238E27FC236}">
                <a16:creationId xmlns:a16="http://schemas.microsoft.com/office/drawing/2014/main" id="{5078A1FC-9298-31B4-758C-0AD72DB7DFA7}"/>
              </a:ext>
            </a:extLst>
          </p:cNvPr>
          <p:cNvSpPr txBox="1"/>
          <p:nvPr/>
        </p:nvSpPr>
        <p:spPr>
          <a:xfrm>
            <a:off x="11214100" y="-59383"/>
            <a:ext cx="977901" cy="461665"/>
          </a:xfrm>
          <a:prstGeom prst="rect">
            <a:avLst/>
          </a:prstGeom>
          <a:noFill/>
        </p:spPr>
        <p:txBody>
          <a:bodyPr wrap="square" rtlCol="0">
            <a:spAutoFit/>
          </a:bodyPr>
          <a:lstStyle/>
          <a:p>
            <a:r>
              <a:rPr lang="fr-FR" sz="2400" b="1" dirty="0"/>
              <a:t>16/19</a:t>
            </a:r>
          </a:p>
        </p:txBody>
      </p:sp>
      <p:pic>
        <p:nvPicPr>
          <p:cNvPr id="17414" name="Picture 6" descr="Image générée">
            <a:extLst>
              <a:ext uri="{FF2B5EF4-FFF2-40B4-BE49-F238E27FC236}">
                <a16:creationId xmlns:a16="http://schemas.microsoft.com/office/drawing/2014/main" id="{55369E08-D8B8-355F-F7B1-630CC29CCF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25" t="19815" r="11234" b="18148"/>
          <a:stretch/>
        </p:blipFill>
        <p:spPr bwMode="auto">
          <a:xfrm>
            <a:off x="3352800" y="2192250"/>
            <a:ext cx="7277100" cy="4254500"/>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a:extLst>
              <a:ext uri="{FF2B5EF4-FFF2-40B4-BE49-F238E27FC236}">
                <a16:creationId xmlns:a16="http://schemas.microsoft.com/office/drawing/2014/main" id="{F37DDE76-E3EC-FD4B-8E44-F2C0CF0B824D}"/>
              </a:ext>
            </a:extLst>
          </p:cNvPr>
          <p:cNvSpPr txBox="1"/>
          <p:nvPr/>
        </p:nvSpPr>
        <p:spPr>
          <a:xfrm>
            <a:off x="4927600" y="469586"/>
            <a:ext cx="4127500" cy="707886"/>
          </a:xfrm>
          <a:prstGeom prst="rect">
            <a:avLst/>
          </a:prstGeom>
          <a:noFill/>
        </p:spPr>
        <p:txBody>
          <a:bodyPr wrap="square" rtlCol="0">
            <a:spAutoFit/>
          </a:bodyPr>
          <a:lstStyle/>
          <a:p>
            <a:r>
              <a:rPr lang="fr-FR" sz="4000" b="1" dirty="0"/>
              <a:t>Potentiel de vent</a:t>
            </a:r>
          </a:p>
        </p:txBody>
      </p:sp>
      <p:sp>
        <p:nvSpPr>
          <p:cNvPr id="48" name="ZoneTexte 47">
            <a:extLst>
              <a:ext uri="{FF2B5EF4-FFF2-40B4-BE49-F238E27FC236}">
                <a16:creationId xmlns:a16="http://schemas.microsoft.com/office/drawing/2014/main" id="{B53D2311-1896-DB59-A2C8-E0F3588A4E5C}"/>
              </a:ext>
            </a:extLst>
          </p:cNvPr>
          <p:cNvSpPr txBox="1"/>
          <p:nvPr/>
        </p:nvSpPr>
        <p:spPr>
          <a:xfrm>
            <a:off x="101600" y="1191161"/>
            <a:ext cx="2413000" cy="1323439"/>
          </a:xfrm>
          <a:prstGeom prst="rect">
            <a:avLst/>
          </a:prstGeom>
          <a:noFill/>
        </p:spPr>
        <p:txBody>
          <a:bodyPr wrap="square" rtlCol="0">
            <a:spAutoFit/>
          </a:bodyPr>
          <a:lstStyle/>
          <a:p>
            <a:pPr algn="ctr"/>
            <a:r>
              <a:rPr lang="fr-FR" sz="4000" b="1" dirty="0"/>
              <a:t>Qualité </a:t>
            </a:r>
          </a:p>
          <a:p>
            <a:pPr algn="ctr"/>
            <a:r>
              <a:rPr lang="fr-FR" sz="4000" b="1" dirty="0"/>
              <a:t>d’habitat</a:t>
            </a:r>
          </a:p>
        </p:txBody>
      </p:sp>
      <p:sp>
        <p:nvSpPr>
          <p:cNvPr id="49" name="ZoneTexte 48">
            <a:extLst>
              <a:ext uri="{FF2B5EF4-FFF2-40B4-BE49-F238E27FC236}">
                <a16:creationId xmlns:a16="http://schemas.microsoft.com/office/drawing/2014/main" id="{A80EED68-9453-93A2-1894-C927CD0B342C}"/>
              </a:ext>
            </a:extLst>
          </p:cNvPr>
          <p:cNvSpPr txBox="1"/>
          <p:nvPr/>
        </p:nvSpPr>
        <p:spPr>
          <a:xfrm>
            <a:off x="758825" y="2910830"/>
            <a:ext cx="1098550" cy="707886"/>
          </a:xfrm>
          <a:prstGeom prst="rect">
            <a:avLst/>
          </a:prstGeom>
          <a:noFill/>
        </p:spPr>
        <p:txBody>
          <a:bodyPr wrap="square" rtlCol="0">
            <a:spAutoFit/>
          </a:bodyPr>
          <a:lstStyle/>
          <a:p>
            <a:r>
              <a:rPr lang="fr-FR" sz="4000" dirty="0"/>
              <a:t>Bon</a:t>
            </a:r>
          </a:p>
        </p:txBody>
      </p:sp>
      <p:sp>
        <p:nvSpPr>
          <p:cNvPr id="50" name="ZoneTexte 49">
            <a:extLst>
              <a:ext uri="{FF2B5EF4-FFF2-40B4-BE49-F238E27FC236}">
                <a16:creationId xmlns:a16="http://schemas.microsoft.com/office/drawing/2014/main" id="{AC2E057F-B2FF-E08D-7EA7-432EDD3DABAB}"/>
              </a:ext>
            </a:extLst>
          </p:cNvPr>
          <p:cNvSpPr txBox="1"/>
          <p:nvPr/>
        </p:nvSpPr>
        <p:spPr>
          <a:xfrm>
            <a:off x="234950" y="4958953"/>
            <a:ext cx="2146300" cy="707886"/>
          </a:xfrm>
          <a:prstGeom prst="rect">
            <a:avLst/>
          </a:prstGeom>
          <a:noFill/>
        </p:spPr>
        <p:txBody>
          <a:bodyPr wrap="square" rtlCol="0">
            <a:spAutoFit/>
          </a:bodyPr>
          <a:lstStyle/>
          <a:p>
            <a:r>
              <a:rPr lang="fr-FR" sz="4000" dirty="0"/>
              <a:t>Mauvais</a:t>
            </a:r>
          </a:p>
        </p:txBody>
      </p:sp>
      <p:sp>
        <p:nvSpPr>
          <p:cNvPr id="51" name="ZoneTexte 50">
            <a:extLst>
              <a:ext uri="{FF2B5EF4-FFF2-40B4-BE49-F238E27FC236}">
                <a16:creationId xmlns:a16="http://schemas.microsoft.com/office/drawing/2014/main" id="{9DFF81B6-B752-8431-CF6F-7C4D78C2F782}"/>
              </a:ext>
            </a:extLst>
          </p:cNvPr>
          <p:cNvSpPr txBox="1"/>
          <p:nvPr/>
        </p:nvSpPr>
        <p:spPr>
          <a:xfrm>
            <a:off x="4495800" y="1357678"/>
            <a:ext cx="1473200" cy="707886"/>
          </a:xfrm>
          <a:prstGeom prst="rect">
            <a:avLst/>
          </a:prstGeom>
          <a:noFill/>
        </p:spPr>
        <p:txBody>
          <a:bodyPr wrap="square" rtlCol="0">
            <a:spAutoFit/>
          </a:bodyPr>
          <a:lstStyle/>
          <a:p>
            <a:r>
              <a:rPr lang="fr-FR" sz="4000" dirty="0"/>
              <a:t>Bon</a:t>
            </a:r>
          </a:p>
        </p:txBody>
      </p:sp>
      <p:sp>
        <p:nvSpPr>
          <p:cNvPr id="52" name="ZoneTexte 51">
            <a:extLst>
              <a:ext uri="{FF2B5EF4-FFF2-40B4-BE49-F238E27FC236}">
                <a16:creationId xmlns:a16="http://schemas.microsoft.com/office/drawing/2014/main" id="{D307463E-70E1-C0C3-DF31-E846D190BFDA}"/>
              </a:ext>
            </a:extLst>
          </p:cNvPr>
          <p:cNvSpPr txBox="1"/>
          <p:nvPr/>
        </p:nvSpPr>
        <p:spPr>
          <a:xfrm>
            <a:off x="7696200" y="1357678"/>
            <a:ext cx="4127500" cy="707886"/>
          </a:xfrm>
          <a:prstGeom prst="rect">
            <a:avLst/>
          </a:prstGeom>
          <a:noFill/>
        </p:spPr>
        <p:txBody>
          <a:bodyPr wrap="square" rtlCol="0">
            <a:spAutoFit/>
          </a:bodyPr>
          <a:lstStyle/>
          <a:p>
            <a:r>
              <a:rPr lang="fr-FR" sz="4000" dirty="0"/>
              <a:t>Mauvais</a:t>
            </a:r>
          </a:p>
        </p:txBody>
      </p:sp>
    </p:spTree>
    <p:extLst>
      <p:ext uri="{BB962C8B-B14F-4D97-AF65-F5344CB8AC3E}">
        <p14:creationId xmlns:p14="http://schemas.microsoft.com/office/powerpoint/2010/main" val="3768094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BCB0D-14F9-1A52-24FF-D7069F63FE24}"/>
            </a:ext>
          </a:extLst>
        </p:cNvPr>
        <p:cNvGrpSpPr/>
        <p:nvPr/>
      </p:nvGrpSpPr>
      <p:grpSpPr>
        <a:xfrm>
          <a:off x="0" y="0"/>
          <a:ext cx="0" cy="0"/>
          <a:chOff x="0" y="0"/>
          <a:chExt cx="0" cy="0"/>
        </a:xfrm>
      </p:grpSpPr>
      <p:pic>
        <p:nvPicPr>
          <p:cNvPr id="8" name="Graphique 7" descr="Ampoule et engrenage avec un remplissage uni">
            <a:extLst>
              <a:ext uri="{FF2B5EF4-FFF2-40B4-BE49-F238E27FC236}">
                <a16:creationId xmlns:a16="http://schemas.microsoft.com/office/drawing/2014/main" id="{7B252F7D-D880-2444-156A-8DE96A9F80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23" y="440520"/>
            <a:ext cx="2260760" cy="2260760"/>
          </a:xfrm>
          <a:prstGeom prst="rect">
            <a:avLst/>
          </a:prstGeom>
        </p:spPr>
      </p:pic>
      <p:sp>
        <p:nvSpPr>
          <p:cNvPr id="10" name="ZoneTexte 9">
            <a:extLst>
              <a:ext uri="{FF2B5EF4-FFF2-40B4-BE49-F238E27FC236}">
                <a16:creationId xmlns:a16="http://schemas.microsoft.com/office/drawing/2014/main" id="{79E0C485-BA16-EF1E-939D-FC22BB4B1CE9}"/>
              </a:ext>
            </a:extLst>
          </p:cNvPr>
          <p:cNvSpPr txBox="1"/>
          <p:nvPr/>
        </p:nvSpPr>
        <p:spPr>
          <a:xfrm>
            <a:off x="1033153" y="2928640"/>
            <a:ext cx="8538359" cy="3785652"/>
          </a:xfrm>
          <a:prstGeom prst="rect">
            <a:avLst/>
          </a:prstGeom>
          <a:noFill/>
        </p:spPr>
        <p:txBody>
          <a:bodyPr wrap="square">
            <a:spAutoFit/>
          </a:bodyPr>
          <a:lstStyle/>
          <a:p>
            <a:r>
              <a:rPr lang="fr-FR" sz="4000" dirty="0"/>
              <a:t>La carte représente un potentiel en continu</a:t>
            </a:r>
          </a:p>
          <a:p>
            <a:br>
              <a:rPr lang="fr-FR" sz="4000" dirty="0"/>
            </a:br>
            <a:r>
              <a:rPr lang="fr-FR" sz="4000" dirty="0"/>
              <a:t>Les scénarios permettent de classifier ce potentiel selon des seuils stratégiques</a:t>
            </a:r>
          </a:p>
        </p:txBody>
      </p:sp>
      <p:sp>
        <p:nvSpPr>
          <p:cNvPr id="12" name="ZoneTexte 11">
            <a:extLst>
              <a:ext uri="{FF2B5EF4-FFF2-40B4-BE49-F238E27FC236}">
                <a16:creationId xmlns:a16="http://schemas.microsoft.com/office/drawing/2014/main" id="{C990CD95-356F-1DB7-CDA8-AFC5F03F6AE0}"/>
              </a:ext>
            </a:extLst>
          </p:cNvPr>
          <p:cNvSpPr txBox="1"/>
          <p:nvPr/>
        </p:nvSpPr>
        <p:spPr>
          <a:xfrm>
            <a:off x="2686791" y="974930"/>
            <a:ext cx="5574991" cy="1323439"/>
          </a:xfrm>
          <a:prstGeom prst="rect">
            <a:avLst/>
          </a:prstGeom>
          <a:noFill/>
          <a:ln w="57150">
            <a:solidFill>
              <a:srgbClr val="EEB500"/>
            </a:solidFill>
          </a:ln>
        </p:spPr>
        <p:txBody>
          <a:bodyPr wrap="square">
            <a:spAutoFit/>
          </a:bodyPr>
          <a:lstStyle/>
          <a:p>
            <a:r>
              <a:rPr lang="fr-FR" sz="4000" dirty="0"/>
              <a:t>Ce qu’il faut retenir de l’analyse coût-bénéfice</a:t>
            </a:r>
          </a:p>
        </p:txBody>
      </p:sp>
      <p:pic>
        <p:nvPicPr>
          <p:cNvPr id="14" name="Graphique 13" descr="Badge Tick1 avec un remplissage uni">
            <a:extLst>
              <a:ext uri="{FF2B5EF4-FFF2-40B4-BE49-F238E27FC236}">
                <a16:creationId xmlns:a16="http://schemas.microsoft.com/office/drawing/2014/main" id="{1D25D71A-B37E-D9C0-C948-148CAB1164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3260166"/>
            <a:ext cx="914400" cy="914400"/>
          </a:xfrm>
          <a:prstGeom prst="rect">
            <a:avLst/>
          </a:prstGeom>
        </p:spPr>
      </p:pic>
      <p:pic>
        <p:nvPicPr>
          <p:cNvPr id="15" name="Graphique 14" descr="Badge Tick1 avec un remplissage uni">
            <a:extLst>
              <a:ext uri="{FF2B5EF4-FFF2-40B4-BE49-F238E27FC236}">
                <a16:creationId xmlns:a16="http://schemas.microsoft.com/office/drawing/2014/main" id="{5E5D5250-73A7-37DA-037C-8B3EAE950A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 y="5364001"/>
            <a:ext cx="914400" cy="914400"/>
          </a:xfrm>
          <a:prstGeom prst="rect">
            <a:avLst/>
          </a:prstGeom>
        </p:spPr>
      </p:pic>
      <p:pic>
        <p:nvPicPr>
          <p:cNvPr id="16" name="Image 15" descr="Une image contenant texte, graphisme, carte, art&#10;&#10;Le contenu généré par l’IA peut être incorrect.">
            <a:extLst>
              <a:ext uri="{FF2B5EF4-FFF2-40B4-BE49-F238E27FC236}">
                <a16:creationId xmlns:a16="http://schemas.microsoft.com/office/drawing/2014/main" id="{49EBF3C1-EDA4-C8AE-5DBF-BDE46152DEA9}"/>
              </a:ext>
            </a:extLst>
          </p:cNvPr>
          <p:cNvPicPr>
            <a:picLocks noChangeAspect="1"/>
          </p:cNvPicPr>
          <p:nvPr/>
        </p:nvPicPr>
        <p:blipFill>
          <a:blip r:embed="rId7">
            <a:extLst>
              <a:ext uri="{28A0092B-C50C-407E-A947-70E740481C1C}">
                <a14:useLocalDpi xmlns:a14="http://schemas.microsoft.com/office/drawing/2010/main" val="0"/>
              </a:ext>
            </a:extLst>
          </a:blip>
          <a:srcRect l="66371" t="5001" b="4809"/>
          <a:stretch/>
        </p:blipFill>
        <p:spPr>
          <a:xfrm>
            <a:off x="9690265" y="2247409"/>
            <a:ext cx="1468582" cy="2363182"/>
          </a:xfrm>
          <a:prstGeom prst="rect">
            <a:avLst/>
          </a:prstGeom>
        </p:spPr>
      </p:pic>
      <p:pic>
        <p:nvPicPr>
          <p:cNvPr id="34" name="Image 33" descr="Une image contenant texte, capture d’écran, Police, ligne&#10;&#10;Le contenu généré par l’IA peut être incorrect.">
            <a:extLst>
              <a:ext uri="{FF2B5EF4-FFF2-40B4-BE49-F238E27FC236}">
                <a16:creationId xmlns:a16="http://schemas.microsoft.com/office/drawing/2014/main" id="{2B2D82C2-A4C4-D687-2303-AB912D3623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782" y="5577277"/>
            <a:ext cx="3736070" cy="1061427"/>
          </a:xfrm>
          <a:prstGeom prst="rect">
            <a:avLst/>
          </a:prstGeom>
        </p:spPr>
      </p:pic>
      <p:sp>
        <p:nvSpPr>
          <p:cNvPr id="41" name="Rectangle 40">
            <a:extLst>
              <a:ext uri="{FF2B5EF4-FFF2-40B4-BE49-F238E27FC236}">
                <a16:creationId xmlns:a16="http://schemas.microsoft.com/office/drawing/2014/main" id="{0FC3F79B-3F0A-49A3-F1DB-5FB040C5082A}"/>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42" name="ZoneTexte 41">
            <a:extLst>
              <a:ext uri="{FF2B5EF4-FFF2-40B4-BE49-F238E27FC236}">
                <a16:creationId xmlns:a16="http://schemas.microsoft.com/office/drawing/2014/main" id="{A631B624-A873-8FAF-5DF9-DE48E67CBCFA}"/>
              </a:ext>
            </a:extLst>
          </p:cNvPr>
          <p:cNvSpPr txBox="1"/>
          <p:nvPr/>
        </p:nvSpPr>
        <p:spPr>
          <a:xfrm>
            <a:off x="11214100" y="-59383"/>
            <a:ext cx="977901" cy="461665"/>
          </a:xfrm>
          <a:prstGeom prst="rect">
            <a:avLst/>
          </a:prstGeom>
          <a:noFill/>
        </p:spPr>
        <p:txBody>
          <a:bodyPr wrap="square" rtlCol="0">
            <a:spAutoFit/>
          </a:bodyPr>
          <a:lstStyle/>
          <a:p>
            <a:r>
              <a:rPr lang="fr-FR" sz="2400" b="1" dirty="0"/>
              <a:t>17/19</a:t>
            </a:r>
          </a:p>
        </p:txBody>
      </p:sp>
    </p:spTree>
    <p:extLst>
      <p:ext uri="{BB962C8B-B14F-4D97-AF65-F5344CB8AC3E}">
        <p14:creationId xmlns:p14="http://schemas.microsoft.com/office/powerpoint/2010/main" val="318080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DED1-CB54-8C15-DDC1-C1D22EC34912}"/>
            </a:ext>
          </a:extLst>
        </p:cNvPr>
        <p:cNvGrpSpPr/>
        <p:nvPr/>
      </p:nvGrpSpPr>
      <p:grpSpPr>
        <a:xfrm>
          <a:off x="0" y="0"/>
          <a:ext cx="0" cy="0"/>
          <a:chOff x="0" y="0"/>
          <a:chExt cx="0" cy="0"/>
        </a:xfrm>
      </p:grpSpPr>
      <p:pic>
        <p:nvPicPr>
          <p:cNvPr id="33" name="Image 32" descr="Une image contenant texte, capture d’écran, ligne, Police&#10;&#10;Le contenu généré par l’IA peut être incorrect.">
            <a:extLst>
              <a:ext uri="{FF2B5EF4-FFF2-40B4-BE49-F238E27FC236}">
                <a16:creationId xmlns:a16="http://schemas.microsoft.com/office/drawing/2014/main" id="{39B8BE3C-0418-0B21-C57B-8EE368DD4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844" y="993938"/>
            <a:ext cx="5738156" cy="1654360"/>
          </a:xfrm>
          <a:prstGeom prst="rect">
            <a:avLst/>
          </a:prstGeom>
        </p:spPr>
      </p:pic>
      <p:pic>
        <p:nvPicPr>
          <p:cNvPr id="21506" name="Picture 2" descr="Image chargée">
            <a:extLst>
              <a:ext uri="{FF2B5EF4-FFF2-40B4-BE49-F238E27FC236}">
                <a16:creationId xmlns:a16="http://schemas.microsoft.com/office/drawing/2014/main" id="{D39254A4-89DB-53E1-69FB-F0379F4390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46" t="8359" r="40521" b="8154"/>
          <a:stretch/>
        </p:blipFill>
        <p:spPr bwMode="auto">
          <a:xfrm>
            <a:off x="0" y="1098686"/>
            <a:ext cx="3509360" cy="5759313"/>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a:extLst>
              <a:ext uri="{FF2B5EF4-FFF2-40B4-BE49-F238E27FC236}">
                <a16:creationId xmlns:a16="http://schemas.microsoft.com/office/drawing/2014/main" id="{012C341C-4C6E-2E2E-FA09-DEBD541DC3A7}"/>
              </a:ext>
            </a:extLst>
          </p:cNvPr>
          <p:cNvGrpSpPr/>
          <p:nvPr/>
        </p:nvGrpSpPr>
        <p:grpSpPr>
          <a:xfrm>
            <a:off x="4300036" y="3119154"/>
            <a:ext cx="5631364" cy="3474303"/>
            <a:chOff x="6560636" y="2661954"/>
            <a:chExt cx="5631364" cy="3474303"/>
          </a:xfrm>
        </p:grpSpPr>
        <p:sp>
          <p:nvSpPr>
            <p:cNvPr id="42" name="ZoneTexte 41">
              <a:extLst>
                <a:ext uri="{FF2B5EF4-FFF2-40B4-BE49-F238E27FC236}">
                  <a16:creationId xmlns:a16="http://schemas.microsoft.com/office/drawing/2014/main" id="{0B56882D-C703-F5DB-6787-768F95E0BDB0}"/>
                </a:ext>
              </a:extLst>
            </p:cNvPr>
            <p:cNvSpPr txBox="1"/>
            <p:nvPr/>
          </p:nvSpPr>
          <p:spPr>
            <a:xfrm>
              <a:off x="6560636" y="2795265"/>
              <a:ext cx="754564" cy="360680"/>
            </a:xfrm>
            <a:prstGeom prst="rect">
              <a:avLst/>
            </a:prstGeom>
            <a:solidFill>
              <a:srgbClr val="D73027"/>
            </a:solidFill>
            <a:ln>
              <a:solidFill>
                <a:srgbClr val="D73027"/>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3" name="ZoneTexte 42">
              <a:extLst>
                <a:ext uri="{FF2B5EF4-FFF2-40B4-BE49-F238E27FC236}">
                  <a16:creationId xmlns:a16="http://schemas.microsoft.com/office/drawing/2014/main" id="{21ADE626-732E-27DE-1D84-1F9BA21BC913}"/>
                </a:ext>
              </a:extLst>
            </p:cNvPr>
            <p:cNvSpPr txBox="1"/>
            <p:nvPr/>
          </p:nvSpPr>
          <p:spPr>
            <a:xfrm>
              <a:off x="6560636" y="3723640"/>
              <a:ext cx="754564" cy="360680"/>
            </a:xfrm>
            <a:prstGeom prst="rect">
              <a:avLst/>
            </a:prstGeom>
            <a:solidFill>
              <a:srgbClr val="F79E74"/>
            </a:solidFill>
            <a:ln>
              <a:solidFill>
                <a:srgbClr val="F79E74"/>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4" name="ZoneTexte 43">
              <a:extLst>
                <a:ext uri="{FF2B5EF4-FFF2-40B4-BE49-F238E27FC236}">
                  <a16:creationId xmlns:a16="http://schemas.microsoft.com/office/drawing/2014/main" id="{561A37A9-FE65-B8B8-6866-9FB33F4C7E35}"/>
                </a:ext>
              </a:extLst>
            </p:cNvPr>
            <p:cNvSpPr txBox="1"/>
            <p:nvPr/>
          </p:nvSpPr>
          <p:spPr>
            <a:xfrm>
              <a:off x="6560636" y="4652015"/>
              <a:ext cx="754564" cy="360680"/>
            </a:xfrm>
            <a:prstGeom prst="rect">
              <a:avLst/>
            </a:prstGeom>
            <a:solidFill>
              <a:srgbClr val="91BFDB"/>
            </a:solidFill>
            <a:ln>
              <a:solidFill>
                <a:srgbClr val="91BFD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5" name="ZoneTexte 44">
              <a:extLst>
                <a:ext uri="{FF2B5EF4-FFF2-40B4-BE49-F238E27FC236}">
                  <a16:creationId xmlns:a16="http://schemas.microsoft.com/office/drawing/2014/main" id="{D629237C-2CAC-5A6C-D237-9CC079C1CD66}"/>
                </a:ext>
              </a:extLst>
            </p:cNvPr>
            <p:cNvSpPr txBox="1"/>
            <p:nvPr/>
          </p:nvSpPr>
          <p:spPr>
            <a:xfrm>
              <a:off x="6560636" y="5601974"/>
              <a:ext cx="754564" cy="360680"/>
            </a:xfrm>
            <a:prstGeom prst="rect">
              <a:avLst/>
            </a:prstGeom>
            <a:solidFill>
              <a:srgbClr val="E0E0E0"/>
            </a:solidFill>
            <a:ln>
              <a:solidFill>
                <a:srgbClr val="E0E0E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7" name="ZoneTexte 46">
              <a:extLst>
                <a:ext uri="{FF2B5EF4-FFF2-40B4-BE49-F238E27FC236}">
                  <a16:creationId xmlns:a16="http://schemas.microsoft.com/office/drawing/2014/main" id="{94B7CB65-7387-D0E8-938A-298F9A7CDBEC}"/>
                </a:ext>
              </a:extLst>
            </p:cNvPr>
            <p:cNvSpPr txBox="1"/>
            <p:nvPr/>
          </p:nvSpPr>
          <p:spPr>
            <a:xfrm>
              <a:off x="7451270" y="2661954"/>
              <a:ext cx="4740730" cy="707886"/>
            </a:xfrm>
            <a:prstGeom prst="rect">
              <a:avLst/>
            </a:prstGeom>
            <a:noFill/>
          </p:spPr>
          <p:txBody>
            <a:bodyPr wrap="square">
              <a:spAutoFit/>
            </a:bodyPr>
            <a:lstStyle/>
            <a:p>
              <a:pPr algn="l"/>
              <a:r>
                <a:rPr lang="fr-FR" sz="2000" dirty="0"/>
                <a:t>Bon habitat / Bon potentiel de vent </a:t>
              </a:r>
            </a:p>
            <a:p>
              <a:pPr algn="l"/>
              <a:r>
                <a:rPr lang="fr-FR" sz="2000" dirty="0"/>
                <a:t>= 17%</a:t>
              </a:r>
            </a:p>
          </p:txBody>
        </p:sp>
        <p:sp>
          <p:nvSpPr>
            <p:cNvPr id="49" name="ZoneTexte 48">
              <a:extLst>
                <a:ext uri="{FF2B5EF4-FFF2-40B4-BE49-F238E27FC236}">
                  <a16:creationId xmlns:a16="http://schemas.microsoft.com/office/drawing/2014/main" id="{9D08C878-6A3F-4369-2DF3-C767EE570F84}"/>
                </a:ext>
              </a:extLst>
            </p:cNvPr>
            <p:cNvSpPr txBox="1"/>
            <p:nvPr/>
          </p:nvSpPr>
          <p:spPr>
            <a:xfrm>
              <a:off x="7451270" y="3594129"/>
              <a:ext cx="4740729" cy="707886"/>
            </a:xfrm>
            <a:prstGeom prst="rect">
              <a:avLst/>
            </a:prstGeom>
            <a:noFill/>
          </p:spPr>
          <p:txBody>
            <a:bodyPr wrap="square">
              <a:spAutoFit/>
            </a:bodyPr>
            <a:lstStyle/>
            <a:p>
              <a:pPr algn="l"/>
              <a:r>
                <a:rPr lang="fr-FR" sz="2000" dirty="0"/>
                <a:t>Bon habitat / Mauvais potentiel de vent </a:t>
              </a:r>
            </a:p>
            <a:p>
              <a:pPr algn="l"/>
              <a:r>
                <a:rPr lang="fr-FR" sz="2000" dirty="0"/>
                <a:t>= 3%</a:t>
              </a:r>
            </a:p>
          </p:txBody>
        </p:sp>
        <p:sp>
          <p:nvSpPr>
            <p:cNvPr id="51" name="ZoneTexte 50">
              <a:extLst>
                <a:ext uri="{FF2B5EF4-FFF2-40B4-BE49-F238E27FC236}">
                  <a16:creationId xmlns:a16="http://schemas.microsoft.com/office/drawing/2014/main" id="{D7CAF39F-489B-738D-B98B-BCBBE59A0C21}"/>
                </a:ext>
              </a:extLst>
            </p:cNvPr>
            <p:cNvSpPr txBox="1"/>
            <p:nvPr/>
          </p:nvSpPr>
          <p:spPr>
            <a:xfrm>
              <a:off x="7451271" y="4579682"/>
              <a:ext cx="4740728" cy="707886"/>
            </a:xfrm>
            <a:prstGeom prst="rect">
              <a:avLst/>
            </a:prstGeom>
            <a:noFill/>
          </p:spPr>
          <p:txBody>
            <a:bodyPr wrap="square">
              <a:spAutoFit/>
            </a:bodyPr>
            <a:lstStyle/>
            <a:p>
              <a:pPr algn="l"/>
              <a:r>
                <a:rPr lang="fr-FR" sz="2000" dirty="0"/>
                <a:t>Mauvais habitat / Bon potentiel de vent</a:t>
              </a:r>
            </a:p>
            <a:p>
              <a:pPr algn="l"/>
              <a:r>
                <a:rPr lang="fr-FR" sz="2000" dirty="0"/>
                <a:t>= 33%</a:t>
              </a:r>
            </a:p>
          </p:txBody>
        </p:sp>
        <p:sp>
          <p:nvSpPr>
            <p:cNvPr id="53" name="ZoneTexte 52">
              <a:extLst>
                <a:ext uri="{FF2B5EF4-FFF2-40B4-BE49-F238E27FC236}">
                  <a16:creationId xmlns:a16="http://schemas.microsoft.com/office/drawing/2014/main" id="{C2621F04-D2FE-56DD-BDB8-F5B35F186423}"/>
                </a:ext>
              </a:extLst>
            </p:cNvPr>
            <p:cNvSpPr txBox="1"/>
            <p:nvPr/>
          </p:nvSpPr>
          <p:spPr>
            <a:xfrm>
              <a:off x="7451271" y="5428371"/>
              <a:ext cx="4562929" cy="707886"/>
            </a:xfrm>
            <a:prstGeom prst="rect">
              <a:avLst/>
            </a:prstGeom>
            <a:noFill/>
          </p:spPr>
          <p:txBody>
            <a:bodyPr wrap="square">
              <a:spAutoFit/>
            </a:bodyPr>
            <a:lstStyle/>
            <a:p>
              <a:pPr algn="l"/>
              <a:r>
                <a:rPr lang="fr-FR" sz="2000" dirty="0"/>
                <a:t>Mauvais habitat / Mauvais potentiel de vent = 47%</a:t>
              </a:r>
            </a:p>
          </p:txBody>
        </p:sp>
      </p:grpSp>
      <p:sp>
        <p:nvSpPr>
          <p:cNvPr id="56" name="ZoneTexte 55">
            <a:extLst>
              <a:ext uri="{FF2B5EF4-FFF2-40B4-BE49-F238E27FC236}">
                <a16:creationId xmlns:a16="http://schemas.microsoft.com/office/drawing/2014/main" id="{27A59F8D-5CF1-587F-0682-B177AFDFC6AC}"/>
              </a:ext>
            </a:extLst>
          </p:cNvPr>
          <p:cNvSpPr txBox="1"/>
          <p:nvPr/>
        </p:nvSpPr>
        <p:spPr>
          <a:xfrm>
            <a:off x="0" y="375929"/>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Exemple d’application à un scenario vraisemblable</a:t>
            </a:r>
            <a:endParaRPr lang="fr-FR" sz="2550" dirty="0">
              <a:solidFill>
                <a:schemeClr val="dk1"/>
              </a:solidFill>
            </a:endParaRPr>
          </a:p>
        </p:txBody>
      </p:sp>
      <p:sp>
        <p:nvSpPr>
          <p:cNvPr id="58" name="Rectangle 57">
            <a:extLst>
              <a:ext uri="{FF2B5EF4-FFF2-40B4-BE49-F238E27FC236}">
                <a16:creationId xmlns:a16="http://schemas.microsoft.com/office/drawing/2014/main" id="{2A78D639-3E29-BE77-83BC-0458E614AA5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Méthodes – </a:t>
            </a:r>
            <a:r>
              <a:rPr lang="fr-FR" sz="2400" b="1" dirty="0">
                <a:solidFill>
                  <a:schemeClr val="tx1"/>
                </a:solidFill>
              </a:rPr>
              <a:t>Résultats</a:t>
            </a:r>
          </a:p>
        </p:txBody>
      </p:sp>
      <p:sp>
        <p:nvSpPr>
          <p:cNvPr id="59" name="ZoneTexte 58">
            <a:extLst>
              <a:ext uri="{FF2B5EF4-FFF2-40B4-BE49-F238E27FC236}">
                <a16:creationId xmlns:a16="http://schemas.microsoft.com/office/drawing/2014/main" id="{81AA9ECD-9F06-AE23-1455-636553C8AAA8}"/>
              </a:ext>
            </a:extLst>
          </p:cNvPr>
          <p:cNvSpPr txBox="1"/>
          <p:nvPr/>
        </p:nvSpPr>
        <p:spPr>
          <a:xfrm>
            <a:off x="11214100" y="-59383"/>
            <a:ext cx="977901" cy="461665"/>
          </a:xfrm>
          <a:prstGeom prst="rect">
            <a:avLst/>
          </a:prstGeom>
          <a:noFill/>
        </p:spPr>
        <p:txBody>
          <a:bodyPr wrap="square" rtlCol="0">
            <a:spAutoFit/>
          </a:bodyPr>
          <a:lstStyle/>
          <a:p>
            <a:r>
              <a:rPr lang="fr-FR" sz="2400" b="1" dirty="0"/>
              <a:t>18/19</a:t>
            </a:r>
          </a:p>
        </p:txBody>
      </p:sp>
    </p:spTree>
    <p:extLst>
      <p:ext uri="{BB962C8B-B14F-4D97-AF65-F5344CB8AC3E}">
        <p14:creationId xmlns:p14="http://schemas.microsoft.com/office/powerpoint/2010/main" val="15512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DE1C0F9B-B0B1-9109-45BD-40213A66B0B5}"/>
              </a:ext>
            </a:extLst>
          </p:cNvPr>
          <p:cNvGrpSpPr/>
          <p:nvPr/>
        </p:nvGrpSpPr>
        <p:grpSpPr>
          <a:xfrm>
            <a:off x="0" y="-59383"/>
            <a:ext cx="12192001" cy="461665"/>
            <a:chOff x="0" y="-59383"/>
            <a:chExt cx="12192001" cy="461665"/>
          </a:xfrm>
        </p:grpSpPr>
        <p:sp>
          <p:nvSpPr>
            <p:cNvPr id="6" name="Rectangle 5">
              <a:extLst>
                <a:ext uri="{FF2B5EF4-FFF2-40B4-BE49-F238E27FC236}">
                  <a16:creationId xmlns:a16="http://schemas.microsoft.com/office/drawing/2014/main" id="{F8F05C0B-E9BA-2C05-FE8A-F2FEBA823AE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7" name="ZoneTexte 6">
              <a:extLst>
                <a:ext uri="{FF2B5EF4-FFF2-40B4-BE49-F238E27FC236}">
                  <a16:creationId xmlns:a16="http://schemas.microsoft.com/office/drawing/2014/main" id="{4D17621B-0EE8-1EAE-D2D1-8DB4BDB447DE}"/>
                </a:ext>
              </a:extLst>
            </p:cNvPr>
            <p:cNvSpPr txBox="1"/>
            <p:nvPr/>
          </p:nvSpPr>
          <p:spPr>
            <a:xfrm>
              <a:off x="11391901" y="-59383"/>
              <a:ext cx="800100" cy="461665"/>
            </a:xfrm>
            <a:prstGeom prst="rect">
              <a:avLst/>
            </a:prstGeom>
            <a:noFill/>
          </p:spPr>
          <p:txBody>
            <a:bodyPr wrap="square" rtlCol="0">
              <a:spAutoFit/>
            </a:bodyPr>
            <a:lstStyle/>
            <a:p>
              <a:r>
                <a:rPr lang="fr-FR" sz="2400" b="1" dirty="0"/>
                <a:t>1/19</a:t>
              </a:r>
            </a:p>
          </p:txBody>
        </p:sp>
      </p:grpSp>
      <p:grpSp>
        <p:nvGrpSpPr>
          <p:cNvPr id="17" name="Groupe 16">
            <a:extLst>
              <a:ext uri="{FF2B5EF4-FFF2-40B4-BE49-F238E27FC236}">
                <a16:creationId xmlns:a16="http://schemas.microsoft.com/office/drawing/2014/main" id="{2743959A-727D-EE91-F57A-3D7D0A4FB9E7}"/>
              </a:ext>
            </a:extLst>
          </p:cNvPr>
          <p:cNvGrpSpPr/>
          <p:nvPr/>
        </p:nvGrpSpPr>
        <p:grpSpPr>
          <a:xfrm>
            <a:off x="1289957" y="1270729"/>
            <a:ext cx="9612085" cy="5075130"/>
            <a:chOff x="1289957" y="1588120"/>
            <a:chExt cx="9612085" cy="5075130"/>
          </a:xfrm>
        </p:grpSpPr>
        <p:grpSp>
          <p:nvGrpSpPr>
            <p:cNvPr id="10" name="Groupe 9">
              <a:extLst>
                <a:ext uri="{FF2B5EF4-FFF2-40B4-BE49-F238E27FC236}">
                  <a16:creationId xmlns:a16="http://schemas.microsoft.com/office/drawing/2014/main" id="{5305F808-DD7C-43B6-DE5B-73F7132792C4}"/>
                </a:ext>
              </a:extLst>
            </p:cNvPr>
            <p:cNvGrpSpPr/>
            <p:nvPr/>
          </p:nvGrpSpPr>
          <p:grpSpPr>
            <a:xfrm>
              <a:off x="1289957" y="1588120"/>
              <a:ext cx="9612085" cy="5075130"/>
              <a:chOff x="413658" y="789214"/>
              <a:chExt cx="9612085" cy="5075130"/>
            </a:xfrm>
          </p:grpSpPr>
          <p:pic>
            <p:nvPicPr>
              <p:cNvPr id="11" name="Picture 2">
                <a:extLst>
                  <a:ext uri="{FF2B5EF4-FFF2-40B4-BE49-F238E27FC236}">
                    <a16:creationId xmlns:a16="http://schemas.microsoft.com/office/drawing/2014/main" id="{BFAC6EE2-34DE-4A92-D000-75136027B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58" y="789214"/>
                <a:ext cx="9612085" cy="507513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81589598-33B7-1B6D-88D5-FF071775F398}"/>
                  </a:ext>
                </a:extLst>
              </p:cNvPr>
              <p:cNvPicPr>
                <a:picLocks noChangeAspect="1"/>
              </p:cNvPicPr>
              <p:nvPr/>
            </p:nvPicPr>
            <p:blipFill>
              <a:blip r:embed="rId4">
                <a:extLst>
                  <a:ext uri="{28A0092B-C50C-407E-A947-70E740481C1C}">
                    <a14:useLocalDpi xmlns:a14="http://schemas.microsoft.com/office/drawing/2010/main" val="0"/>
                  </a:ext>
                </a:extLst>
              </a:blip>
              <a:srcRect t="18036" r="3221" b="18350"/>
              <a:stretch/>
            </p:blipFill>
            <p:spPr>
              <a:xfrm>
                <a:off x="7195457" y="5265233"/>
                <a:ext cx="2830286" cy="599111"/>
              </a:xfrm>
              <a:prstGeom prst="rect">
                <a:avLst/>
              </a:prstGeom>
            </p:spPr>
          </p:pic>
        </p:grpSp>
        <p:pic>
          <p:nvPicPr>
            <p:cNvPr id="14" name="Image 13">
              <a:extLst>
                <a:ext uri="{FF2B5EF4-FFF2-40B4-BE49-F238E27FC236}">
                  <a16:creationId xmlns:a16="http://schemas.microsoft.com/office/drawing/2014/main" id="{30C94BEE-ED57-A666-4DD1-53052937B19F}"/>
                </a:ext>
              </a:extLst>
            </p:cNvPr>
            <p:cNvPicPr>
              <a:picLocks noChangeAspect="1"/>
            </p:cNvPicPr>
            <p:nvPr/>
          </p:nvPicPr>
          <p:blipFill>
            <a:blip r:embed="rId5">
              <a:extLst>
                <a:ext uri="{28A0092B-C50C-407E-A947-70E740481C1C}">
                  <a14:useLocalDpi xmlns:a14="http://schemas.microsoft.com/office/drawing/2010/main" val="0"/>
                </a:ext>
              </a:extLst>
            </a:blip>
            <a:srcRect l="7674" t="34980" r="44146" b="17779"/>
            <a:stretch/>
          </p:blipFill>
          <p:spPr>
            <a:xfrm>
              <a:off x="8071756" y="1588120"/>
              <a:ext cx="1567543" cy="283029"/>
            </a:xfrm>
            <a:prstGeom prst="rect">
              <a:avLst/>
            </a:prstGeom>
          </p:spPr>
        </p:pic>
      </p:grpSp>
      <p:sp>
        <p:nvSpPr>
          <p:cNvPr id="16" name="ZoneTexte 15">
            <a:extLst>
              <a:ext uri="{FF2B5EF4-FFF2-40B4-BE49-F238E27FC236}">
                <a16:creationId xmlns:a16="http://schemas.microsoft.com/office/drawing/2014/main" id="{65104F7C-8435-2091-7BFE-4FBE1848AA98}"/>
              </a:ext>
            </a:extLst>
          </p:cNvPr>
          <p:cNvSpPr txBox="1"/>
          <p:nvPr/>
        </p:nvSpPr>
        <p:spPr>
          <a:xfrm>
            <a:off x="2541288" y="545204"/>
            <a:ext cx="7109421" cy="523220"/>
          </a:xfrm>
          <a:prstGeom prst="rect">
            <a:avLst/>
          </a:prstGeom>
          <a:noFill/>
        </p:spPr>
        <p:txBody>
          <a:bodyPr wrap="square">
            <a:spAutoFit/>
          </a:bodyPr>
          <a:lstStyle/>
          <a:p>
            <a:r>
              <a:rPr lang="fr-FR" sz="2800" dirty="0"/>
              <a:t>[CO₂]</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baseline="-25000" dirty="0" err="1">
                <a:effectLst/>
                <a:ea typeface="Calibri" panose="020F0502020204030204" pitchFamily="34" charset="0"/>
                <a:cs typeface="Times New Roman" panose="02020603050405020304" pitchFamily="18" charset="0"/>
              </a:rPr>
              <a:t>atm</a:t>
            </a:r>
            <a:r>
              <a:rPr lang="fr-FR" sz="2800" dirty="0"/>
              <a:t> enregistrées de 1974 à aujourd'hui</a:t>
            </a:r>
          </a:p>
        </p:txBody>
      </p:sp>
    </p:spTree>
    <p:extLst>
      <p:ext uri="{BB962C8B-B14F-4D97-AF65-F5344CB8AC3E}">
        <p14:creationId xmlns:p14="http://schemas.microsoft.com/office/powerpoint/2010/main" val="3773571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371C0-4FD6-EDF9-2256-64C8BC97A927}"/>
            </a:ext>
          </a:extLst>
        </p:cNvPr>
        <p:cNvGrpSpPr/>
        <p:nvPr/>
      </p:nvGrpSpPr>
      <p:grpSpPr>
        <a:xfrm>
          <a:off x="0" y="0"/>
          <a:ext cx="0" cy="0"/>
          <a:chOff x="0" y="0"/>
          <a:chExt cx="0" cy="0"/>
        </a:xfrm>
      </p:grpSpPr>
      <p:pic>
        <p:nvPicPr>
          <p:cNvPr id="31" name="Image 30" descr="Une image contenant texte, diagramme, Tracé, origami&#10;&#10;Le contenu généré par l’IA peut être incorrect.">
            <a:extLst>
              <a:ext uri="{FF2B5EF4-FFF2-40B4-BE49-F238E27FC236}">
                <a16:creationId xmlns:a16="http://schemas.microsoft.com/office/drawing/2014/main" id="{84AFF26B-B627-5937-D5B9-1F5513497D65}"/>
              </a:ext>
            </a:extLst>
          </p:cNvPr>
          <p:cNvPicPr>
            <a:picLocks noChangeAspect="1"/>
          </p:cNvPicPr>
          <p:nvPr/>
        </p:nvPicPr>
        <p:blipFill>
          <a:blip r:embed="rId3">
            <a:extLst>
              <a:ext uri="{28A0092B-C50C-407E-A947-70E740481C1C}">
                <a14:useLocalDpi xmlns:a14="http://schemas.microsoft.com/office/drawing/2010/main" val="0"/>
              </a:ext>
            </a:extLst>
          </a:blip>
          <a:srcRect l="28723" t="38268" r="32044" b="43203"/>
          <a:stretch/>
        </p:blipFill>
        <p:spPr>
          <a:xfrm>
            <a:off x="96982" y="4026899"/>
            <a:ext cx="2419389" cy="761699"/>
          </a:xfrm>
          <a:prstGeom prst="rect">
            <a:avLst/>
          </a:prstGeom>
        </p:spPr>
      </p:pic>
      <p:sp>
        <p:nvSpPr>
          <p:cNvPr id="3" name="ZoneTexte 2">
            <a:extLst>
              <a:ext uri="{FF2B5EF4-FFF2-40B4-BE49-F238E27FC236}">
                <a16:creationId xmlns:a16="http://schemas.microsoft.com/office/drawing/2014/main" id="{B9CF11EE-B3C6-4E7B-5867-099F38B01B26}"/>
              </a:ext>
            </a:extLst>
          </p:cNvPr>
          <p:cNvSpPr txBox="1"/>
          <p:nvPr/>
        </p:nvSpPr>
        <p:spPr>
          <a:xfrm>
            <a:off x="1937657" y="5280789"/>
            <a:ext cx="10103921" cy="129266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600" dirty="0"/>
              <a:t>Une planification stratégique des parcs éoliens, privilégiant les zones dépourvues d’habitat de qualité pour la Grive de </a:t>
            </a:r>
            <a:r>
              <a:rPr lang="fr-FR" sz="2600" dirty="0" err="1"/>
              <a:t>Bicknell</a:t>
            </a:r>
            <a:r>
              <a:rPr lang="fr-FR" sz="2600" dirty="0"/>
              <a:t>, est possible pour concilier transition énergétique et conservation !</a:t>
            </a:r>
          </a:p>
        </p:txBody>
      </p:sp>
      <p:pic>
        <p:nvPicPr>
          <p:cNvPr id="11270" name="Picture 6" descr="8 900+ Bonne Nouvelle Stock Illustrations, graphiques vectoriels libre de  droits et Clip Art - iStock | Joie, Surprise, Bonheur">
            <a:extLst>
              <a:ext uri="{FF2B5EF4-FFF2-40B4-BE49-F238E27FC236}">
                <a16:creationId xmlns:a16="http://schemas.microsoft.com/office/drawing/2014/main" id="{0B2D4563-50A3-92D0-BCAB-6236A9E787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94" t="12208" r="12275" b="15382"/>
          <a:stretch/>
        </p:blipFill>
        <p:spPr bwMode="auto">
          <a:xfrm>
            <a:off x="0" y="5018726"/>
            <a:ext cx="1810988" cy="1795254"/>
          </a:xfrm>
          <a:prstGeom prst="rect">
            <a:avLst/>
          </a:prstGeom>
          <a:noFill/>
          <a:extLst>
            <a:ext uri="{909E8E84-426E-40DD-AFC4-6F175D3DCCD1}">
              <a14:hiddenFill xmlns:a14="http://schemas.microsoft.com/office/drawing/2010/main">
                <a:solidFill>
                  <a:srgbClr val="FFFFFF"/>
                </a:solidFill>
              </a14:hiddenFill>
            </a:ext>
          </a:extLst>
        </p:spPr>
      </p:pic>
      <p:sp>
        <p:nvSpPr>
          <p:cNvPr id="9" name="Forme libre : forme 8">
            <a:extLst>
              <a:ext uri="{FF2B5EF4-FFF2-40B4-BE49-F238E27FC236}">
                <a16:creationId xmlns:a16="http://schemas.microsoft.com/office/drawing/2014/main" id="{5A5B05AA-D2DA-6AC6-DA80-95BAE86F83BF}"/>
              </a:ext>
            </a:extLst>
          </p:cNvPr>
          <p:cNvSpPr/>
          <p:nvPr/>
        </p:nvSpPr>
        <p:spPr>
          <a:xfrm>
            <a:off x="166255" y="512015"/>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039941" bIns="104106" numCol="1" spcCol="1270" anchor="ctr" anchorCtr="0">
            <a:noAutofit/>
          </a:bodyPr>
          <a:lstStyle/>
          <a:p>
            <a:pPr defTabSz="933450">
              <a:lnSpc>
                <a:spcPct val="90000"/>
              </a:lnSpc>
              <a:spcBef>
                <a:spcPct val="0"/>
              </a:spcBef>
              <a:spcAft>
                <a:spcPct val="35000"/>
              </a:spcAft>
            </a:pPr>
            <a:r>
              <a:rPr lang="fr-FR" sz="2600" kern="1200" dirty="0"/>
              <a:t>Transition énergétique &amp; </a:t>
            </a:r>
            <a:r>
              <a:rPr lang="fr-FR" sz="2600" dirty="0"/>
              <a:t>Erosion de la biodiversité</a:t>
            </a:r>
          </a:p>
        </p:txBody>
      </p:sp>
      <p:sp>
        <p:nvSpPr>
          <p:cNvPr id="10" name="Forme libre : forme 9">
            <a:extLst>
              <a:ext uri="{FF2B5EF4-FFF2-40B4-BE49-F238E27FC236}">
                <a16:creationId xmlns:a16="http://schemas.microsoft.com/office/drawing/2014/main" id="{18F07C34-EC5E-67EF-4C59-516427727FD9}"/>
              </a:ext>
            </a:extLst>
          </p:cNvPr>
          <p:cNvSpPr/>
          <p:nvPr/>
        </p:nvSpPr>
        <p:spPr>
          <a:xfrm>
            <a:off x="849086" y="1448992"/>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dirty="0"/>
              <a:t>Le développement du renouvelable ne doit pas se faire au détriment de la biodiversité</a:t>
            </a:r>
            <a:endParaRPr lang="fr-FR" sz="2600" kern="1200" dirty="0"/>
          </a:p>
        </p:txBody>
      </p:sp>
      <p:sp>
        <p:nvSpPr>
          <p:cNvPr id="11" name="Forme libre : forme 10">
            <a:extLst>
              <a:ext uri="{FF2B5EF4-FFF2-40B4-BE49-F238E27FC236}">
                <a16:creationId xmlns:a16="http://schemas.microsoft.com/office/drawing/2014/main" id="{E824888D-8ABA-707C-4136-6AE5A5802F77}"/>
              </a:ext>
            </a:extLst>
          </p:cNvPr>
          <p:cNvSpPr/>
          <p:nvPr/>
        </p:nvSpPr>
        <p:spPr>
          <a:xfrm>
            <a:off x="1531917" y="2385970"/>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Modèle de prédiction d’habitat de la Grive de </a:t>
            </a:r>
            <a:r>
              <a:rPr lang="fr-FR" sz="2600" kern="1200" dirty="0" err="1"/>
              <a:t>Bicknell</a:t>
            </a:r>
            <a:r>
              <a:rPr lang="fr-FR" sz="2600" kern="1200" dirty="0"/>
              <a:t> (Tremblay </a:t>
            </a:r>
            <a:r>
              <a:rPr lang="fr-FR" sz="2600" i="1" kern="1200" dirty="0"/>
              <a:t>et al.</a:t>
            </a:r>
            <a:r>
              <a:rPr lang="fr-FR" sz="2600" kern="1200" dirty="0"/>
              <a:t> 2025)</a:t>
            </a:r>
          </a:p>
        </p:txBody>
      </p:sp>
      <p:sp>
        <p:nvSpPr>
          <p:cNvPr id="12" name="Forme libre : forme 11">
            <a:extLst>
              <a:ext uri="{FF2B5EF4-FFF2-40B4-BE49-F238E27FC236}">
                <a16:creationId xmlns:a16="http://schemas.microsoft.com/office/drawing/2014/main" id="{A8E703A7-6245-1ACA-5051-D1D8549F6974}"/>
              </a:ext>
            </a:extLst>
          </p:cNvPr>
          <p:cNvSpPr/>
          <p:nvPr/>
        </p:nvSpPr>
        <p:spPr>
          <a:xfrm>
            <a:off x="2214748" y="3322948"/>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Quantifier les impacts du développement éolien déjà existant</a:t>
            </a:r>
          </a:p>
        </p:txBody>
      </p:sp>
      <p:sp>
        <p:nvSpPr>
          <p:cNvPr id="13" name="Forme libre : forme 12">
            <a:extLst>
              <a:ext uri="{FF2B5EF4-FFF2-40B4-BE49-F238E27FC236}">
                <a16:creationId xmlns:a16="http://schemas.microsoft.com/office/drawing/2014/main" id="{AE0A5E3D-02DB-BE2C-BC8C-F59CC9E6A1DF}"/>
              </a:ext>
            </a:extLst>
          </p:cNvPr>
          <p:cNvSpPr/>
          <p:nvPr/>
        </p:nvSpPr>
        <p:spPr>
          <a:xfrm>
            <a:off x="2897579" y="4259926"/>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Analyse coût-bénéfice entre potentiel éolien et qualité de l’habitat</a:t>
            </a:r>
          </a:p>
        </p:txBody>
      </p:sp>
      <p:sp>
        <p:nvSpPr>
          <p:cNvPr id="14" name="Forme libre : forme 13">
            <a:extLst>
              <a:ext uri="{FF2B5EF4-FFF2-40B4-BE49-F238E27FC236}">
                <a16:creationId xmlns:a16="http://schemas.microsoft.com/office/drawing/2014/main" id="{AD31B5F5-09EB-C3D1-458B-CAD07BFC1350}"/>
              </a:ext>
            </a:extLst>
          </p:cNvPr>
          <p:cNvSpPr/>
          <p:nvPr/>
        </p:nvSpPr>
        <p:spPr>
          <a:xfrm>
            <a:off x="8775491" y="1113052"/>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sp>
        <p:nvSpPr>
          <p:cNvPr id="15" name="Forme libre : forme 14">
            <a:extLst>
              <a:ext uri="{FF2B5EF4-FFF2-40B4-BE49-F238E27FC236}">
                <a16:creationId xmlns:a16="http://schemas.microsoft.com/office/drawing/2014/main" id="{8213E835-2E93-2420-79D2-9341459EAA4C}"/>
              </a:ext>
            </a:extLst>
          </p:cNvPr>
          <p:cNvSpPr/>
          <p:nvPr/>
        </p:nvSpPr>
        <p:spPr>
          <a:xfrm>
            <a:off x="9458322" y="2050029"/>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sp>
        <p:nvSpPr>
          <p:cNvPr id="16" name="Forme libre : forme 15">
            <a:extLst>
              <a:ext uri="{FF2B5EF4-FFF2-40B4-BE49-F238E27FC236}">
                <a16:creationId xmlns:a16="http://schemas.microsoft.com/office/drawing/2014/main" id="{2BACD2DE-C9C8-F3C8-2EEE-91267C153ABD}"/>
              </a:ext>
            </a:extLst>
          </p:cNvPr>
          <p:cNvSpPr/>
          <p:nvPr/>
        </p:nvSpPr>
        <p:spPr>
          <a:xfrm>
            <a:off x="10141153" y="2973296"/>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dirty="0"/>
          </a:p>
        </p:txBody>
      </p:sp>
      <p:sp>
        <p:nvSpPr>
          <p:cNvPr id="17" name="Forme libre : forme 16">
            <a:extLst>
              <a:ext uri="{FF2B5EF4-FFF2-40B4-BE49-F238E27FC236}">
                <a16:creationId xmlns:a16="http://schemas.microsoft.com/office/drawing/2014/main" id="{6621F629-BBA6-EF6E-D7FB-17CED61C251B}"/>
              </a:ext>
            </a:extLst>
          </p:cNvPr>
          <p:cNvSpPr/>
          <p:nvPr/>
        </p:nvSpPr>
        <p:spPr>
          <a:xfrm>
            <a:off x="10823984" y="3919415"/>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grpSp>
        <p:nvGrpSpPr>
          <p:cNvPr id="19" name="Groupe 18">
            <a:extLst>
              <a:ext uri="{FF2B5EF4-FFF2-40B4-BE49-F238E27FC236}">
                <a16:creationId xmlns:a16="http://schemas.microsoft.com/office/drawing/2014/main" id="{FF2EDF5C-CBDB-0128-C536-40017E5857C4}"/>
              </a:ext>
            </a:extLst>
          </p:cNvPr>
          <p:cNvGrpSpPr/>
          <p:nvPr/>
        </p:nvGrpSpPr>
        <p:grpSpPr>
          <a:xfrm>
            <a:off x="485862" y="2444919"/>
            <a:ext cx="2234607" cy="1261492"/>
            <a:chOff x="50883" y="2743409"/>
            <a:chExt cx="3139234" cy="1838380"/>
          </a:xfrm>
        </p:grpSpPr>
        <p:pic>
          <p:nvPicPr>
            <p:cNvPr id="11268" name="Picture 4" descr="Zorzal de Bicknell / Catharus bicknelli / Bicknell's Thrus… | Flickr">
              <a:extLst>
                <a:ext uri="{FF2B5EF4-FFF2-40B4-BE49-F238E27FC236}">
                  <a16:creationId xmlns:a16="http://schemas.microsoft.com/office/drawing/2014/main" id="{746B0230-0476-66F1-0D3F-17392055B4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06" r="31896" b="53386"/>
            <a:stretch/>
          </p:blipFill>
          <p:spPr bwMode="auto">
            <a:xfrm>
              <a:off x="52642" y="2743409"/>
              <a:ext cx="1592887" cy="14854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2958A101-21B8-6474-5A59-A6D040D0AF48}"/>
                </a:ext>
              </a:extLst>
            </p:cNvPr>
            <p:cNvSpPr txBox="1"/>
            <p:nvPr/>
          </p:nvSpPr>
          <p:spPr>
            <a:xfrm>
              <a:off x="50883" y="4200543"/>
              <a:ext cx="3139234" cy="381246"/>
            </a:xfrm>
            <a:prstGeom prst="wedgeRectCallout">
              <a:avLst/>
            </a:prstGeom>
            <a:noFill/>
          </p:spPr>
          <p:txBody>
            <a:bodyPr wrap="square" rtlCol="0">
              <a:spAutoFit/>
            </a:bodyPr>
            <a:lstStyle/>
            <a:p>
              <a:r>
                <a:rPr lang="fr-CA" sz="1100" dirty="0"/>
                <a:t>© Rafael </a:t>
              </a:r>
              <a:r>
                <a:rPr lang="fr-CA" sz="1100" dirty="0" err="1"/>
                <a:t>Arvelo</a:t>
              </a:r>
              <a:endParaRPr lang="fr-CA" sz="1100" dirty="0"/>
            </a:p>
          </p:txBody>
        </p:sp>
      </p:grpSp>
      <p:pic>
        <p:nvPicPr>
          <p:cNvPr id="20" name="Image 19" descr="Une image contenant texte, graphisme, carte, art&#10;&#10;Le contenu généré par l’IA peut être incorrect.">
            <a:extLst>
              <a:ext uri="{FF2B5EF4-FFF2-40B4-BE49-F238E27FC236}">
                <a16:creationId xmlns:a16="http://schemas.microsoft.com/office/drawing/2014/main" id="{5A9FD835-9BCB-3EA9-51E6-B69403324580}"/>
              </a:ext>
            </a:extLst>
          </p:cNvPr>
          <p:cNvPicPr>
            <a:picLocks noChangeAspect="1"/>
          </p:cNvPicPr>
          <p:nvPr/>
        </p:nvPicPr>
        <p:blipFill>
          <a:blip r:embed="rId6">
            <a:extLst>
              <a:ext uri="{28A0092B-C50C-407E-A947-70E740481C1C}">
                <a14:useLocalDpi xmlns:a14="http://schemas.microsoft.com/office/drawing/2010/main" val="0"/>
              </a:ext>
            </a:extLst>
          </a:blip>
          <a:srcRect l="66371" t="5001" b="4809"/>
          <a:stretch/>
        </p:blipFill>
        <p:spPr>
          <a:xfrm>
            <a:off x="11391804" y="3949372"/>
            <a:ext cx="800196" cy="1287643"/>
          </a:xfrm>
          <a:prstGeom prst="rect">
            <a:avLst/>
          </a:prstGeom>
        </p:spPr>
      </p:pic>
      <p:grpSp>
        <p:nvGrpSpPr>
          <p:cNvPr id="24" name="Groupe 23">
            <a:extLst>
              <a:ext uri="{FF2B5EF4-FFF2-40B4-BE49-F238E27FC236}">
                <a16:creationId xmlns:a16="http://schemas.microsoft.com/office/drawing/2014/main" id="{DC306F48-7CBC-0F7A-C7E5-8EA9C510BD28}"/>
              </a:ext>
            </a:extLst>
          </p:cNvPr>
          <p:cNvGrpSpPr/>
          <p:nvPr/>
        </p:nvGrpSpPr>
        <p:grpSpPr>
          <a:xfrm>
            <a:off x="9441238" y="522298"/>
            <a:ext cx="2719468" cy="842136"/>
            <a:chOff x="9441238" y="522298"/>
            <a:chExt cx="2719468" cy="842136"/>
          </a:xfrm>
        </p:grpSpPr>
        <p:pic>
          <p:nvPicPr>
            <p:cNvPr id="21" name="Image 20" descr="Une image contenant texte, capture d’écran, Tracé, diagramme&#10;&#10;Le contenu généré par l’IA peut être incorrect.">
              <a:extLst>
                <a:ext uri="{FF2B5EF4-FFF2-40B4-BE49-F238E27FC236}">
                  <a16:creationId xmlns:a16="http://schemas.microsoft.com/office/drawing/2014/main" id="{2A962AE7-F93B-C982-B0DE-7AC602DE5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1238" y="522298"/>
              <a:ext cx="866188" cy="822712"/>
            </a:xfrm>
            <a:prstGeom prst="rect">
              <a:avLst/>
            </a:prstGeom>
          </p:spPr>
        </p:pic>
        <p:pic>
          <p:nvPicPr>
            <p:cNvPr id="23" name="Image 22">
              <a:extLst>
                <a:ext uri="{FF2B5EF4-FFF2-40B4-BE49-F238E27FC236}">
                  <a16:creationId xmlns:a16="http://schemas.microsoft.com/office/drawing/2014/main" id="{1FE293D6-26AC-7F07-5C02-A8767890F094}"/>
                </a:ext>
              </a:extLst>
            </p:cNvPr>
            <p:cNvPicPr>
              <a:picLocks noChangeAspect="1"/>
            </p:cNvPicPr>
            <p:nvPr/>
          </p:nvPicPr>
          <p:blipFill>
            <a:blip r:embed="rId8">
              <a:extLst>
                <a:ext uri="{28A0092B-C50C-407E-A947-70E740481C1C}">
                  <a14:useLocalDpi xmlns:a14="http://schemas.microsoft.com/office/drawing/2010/main" val="0"/>
                </a:ext>
              </a:extLst>
            </a:blip>
            <a:srcRect l="56605" t="25684"/>
            <a:stretch/>
          </p:blipFill>
          <p:spPr>
            <a:xfrm>
              <a:off x="10438410" y="594821"/>
              <a:ext cx="1722296" cy="769613"/>
            </a:xfrm>
            <a:prstGeom prst="rect">
              <a:avLst/>
            </a:prstGeom>
          </p:spPr>
        </p:pic>
      </p:grpSp>
      <p:pic>
        <p:nvPicPr>
          <p:cNvPr id="26" name="Image 25">
            <a:extLst>
              <a:ext uri="{FF2B5EF4-FFF2-40B4-BE49-F238E27FC236}">
                <a16:creationId xmlns:a16="http://schemas.microsoft.com/office/drawing/2014/main" id="{1BE4F193-98A8-4CE5-108C-C87E927597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24048" y="1424188"/>
            <a:ext cx="1269395" cy="1638817"/>
          </a:xfrm>
          <a:prstGeom prst="rect">
            <a:avLst/>
          </a:prstGeom>
        </p:spPr>
      </p:pic>
      <p:sp>
        <p:nvSpPr>
          <p:cNvPr id="28" name="Rectangle 27">
            <a:extLst>
              <a:ext uri="{FF2B5EF4-FFF2-40B4-BE49-F238E27FC236}">
                <a16:creationId xmlns:a16="http://schemas.microsoft.com/office/drawing/2014/main" id="{A6136460-6A86-418F-4856-8781B1576905}"/>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a:t>
            </a:r>
            <a:r>
              <a:rPr lang="fr-FR" sz="2400" b="1" dirty="0">
                <a:solidFill>
                  <a:schemeClr val="tx1"/>
                </a:solidFill>
              </a:rPr>
              <a:t>Conclusion</a:t>
            </a:r>
          </a:p>
        </p:txBody>
      </p:sp>
      <p:sp>
        <p:nvSpPr>
          <p:cNvPr id="38" name="ZoneTexte 37">
            <a:extLst>
              <a:ext uri="{FF2B5EF4-FFF2-40B4-BE49-F238E27FC236}">
                <a16:creationId xmlns:a16="http://schemas.microsoft.com/office/drawing/2014/main" id="{C34AD077-3F3B-03A9-17A7-A049C478A176}"/>
              </a:ext>
            </a:extLst>
          </p:cNvPr>
          <p:cNvSpPr txBox="1"/>
          <p:nvPr/>
        </p:nvSpPr>
        <p:spPr>
          <a:xfrm>
            <a:off x="11214100" y="-59383"/>
            <a:ext cx="977901" cy="461665"/>
          </a:xfrm>
          <a:prstGeom prst="rect">
            <a:avLst/>
          </a:prstGeom>
          <a:noFill/>
        </p:spPr>
        <p:txBody>
          <a:bodyPr wrap="square" rtlCol="0">
            <a:spAutoFit/>
          </a:bodyPr>
          <a:lstStyle/>
          <a:p>
            <a:r>
              <a:rPr lang="fr-FR" sz="2400" b="1" dirty="0"/>
              <a:t>19/19</a:t>
            </a:r>
          </a:p>
        </p:txBody>
      </p:sp>
    </p:spTree>
    <p:extLst>
      <p:ext uri="{BB962C8B-B14F-4D97-AF65-F5344CB8AC3E}">
        <p14:creationId xmlns:p14="http://schemas.microsoft.com/office/powerpoint/2010/main" val="28570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undefined">
            <a:extLst>
              <a:ext uri="{FF2B5EF4-FFF2-40B4-BE49-F238E27FC236}">
                <a16:creationId xmlns:a16="http://schemas.microsoft.com/office/drawing/2014/main" id="{4D9D1665-ABA6-DBEA-A446-13BC935ED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58" r="21706" b="1789"/>
          <a:stretch/>
        </p:blipFill>
        <p:spPr bwMode="auto">
          <a:xfrm>
            <a:off x="0" y="0"/>
            <a:ext cx="5597432"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6EB1F3D2-FC61-4D0E-BC80-859E995F7C32}"/>
              </a:ext>
            </a:extLst>
          </p:cNvPr>
          <p:cNvSpPr txBox="1"/>
          <p:nvPr/>
        </p:nvSpPr>
        <p:spPr>
          <a:xfrm>
            <a:off x="6131020" y="-714"/>
            <a:ext cx="5587649" cy="584775"/>
          </a:xfrm>
          <a:prstGeom prst="rect">
            <a:avLst/>
          </a:prstGeom>
          <a:noFill/>
        </p:spPr>
        <p:txBody>
          <a:bodyPr wrap="square">
            <a:spAutoFit/>
          </a:bodyPr>
          <a:lstStyle/>
          <a:p>
            <a:pPr algn="ctr"/>
            <a:r>
              <a:rPr lang="en-US" sz="3200" b="1" i="0" u="none" strike="noStrike" dirty="0">
                <a:solidFill>
                  <a:srgbClr val="000000"/>
                </a:solidFill>
                <a:effectLst/>
              </a:rPr>
              <a:t>Merci pour </a:t>
            </a:r>
            <a:r>
              <a:rPr lang="en-US" sz="3200" b="1" i="0" u="none" strike="noStrike" dirty="0" err="1">
                <a:solidFill>
                  <a:srgbClr val="000000"/>
                </a:solidFill>
                <a:effectLst/>
              </a:rPr>
              <a:t>votre</a:t>
            </a:r>
            <a:r>
              <a:rPr lang="en-US" sz="3200" b="1" i="0" u="none" strike="noStrike" dirty="0">
                <a:solidFill>
                  <a:srgbClr val="000000"/>
                </a:solidFill>
                <a:effectLst/>
              </a:rPr>
              <a:t> attention</a:t>
            </a:r>
            <a:endParaRPr lang="fr-FR" sz="3200" b="1" dirty="0"/>
          </a:p>
        </p:txBody>
      </p:sp>
      <p:sp>
        <p:nvSpPr>
          <p:cNvPr id="7" name="ZoneTexte 6">
            <a:extLst>
              <a:ext uri="{FF2B5EF4-FFF2-40B4-BE49-F238E27FC236}">
                <a16:creationId xmlns:a16="http://schemas.microsoft.com/office/drawing/2014/main" id="{769F98DF-EA1E-F016-6057-5C57148F75B5}"/>
              </a:ext>
            </a:extLst>
          </p:cNvPr>
          <p:cNvSpPr txBox="1"/>
          <p:nvPr/>
        </p:nvSpPr>
        <p:spPr>
          <a:xfrm>
            <a:off x="0" y="11986"/>
            <a:ext cx="4988933" cy="338554"/>
          </a:xfrm>
          <a:prstGeom prst="rect">
            <a:avLst/>
          </a:prstGeom>
          <a:noFill/>
        </p:spPr>
        <p:txBody>
          <a:bodyPr wrap="square" rtlCol="0">
            <a:spAutoFit/>
          </a:bodyPr>
          <a:lstStyle/>
          <a:p>
            <a:r>
              <a:rPr lang="fr-FR" sz="1600" dirty="0"/>
              <a:t>Parc national de la Jacques-Cartier © Clément Proust</a:t>
            </a:r>
          </a:p>
        </p:txBody>
      </p:sp>
      <p:pic>
        <p:nvPicPr>
          <p:cNvPr id="4" name="Image 3" descr="Une image contenant motif, Graphique, pixel, conception&#10;&#10;Le contenu généré par l’IA peut être incorrect.">
            <a:extLst>
              <a:ext uri="{FF2B5EF4-FFF2-40B4-BE49-F238E27FC236}">
                <a16:creationId xmlns:a16="http://schemas.microsoft.com/office/drawing/2014/main" id="{A8A4EA1D-32B6-1680-67D4-01F9C0D33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026" y="532036"/>
            <a:ext cx="5125635" cy="5125635"/>
          </a:xfrm>
          <a:prstGeom prst="rect">
            <a:avLst/>
          </a:prstGeom>
        </p:spPr>
      </p:pic>
      <p:sp>
        <p:nvSpPr>
          <p:cNvPr id="2" name="ZoneTexte 1">
            <a:extLst>
              <a:ext uri="{FF2B5EF4-FFF2-40B4-BE49-F238E27FC236}">
                <a16:creationId xmlns:a16="http://schemas.microsoft.com/office/drawing/2014/main" id="{9A268C57-A6C7-50ED-5D9D-C2DDD60F060B}"/>
              </a:ext>
            </a:extLst>
          </p:cNvPr>
          <p:cNvSpPr txBox="1"/>
          <p:nvPr/>
        </p:nvSpPr>
        <p:spPr>
          <a:xfrm>
            <a:off x="6604350" y="5657671"/>
            <a:ext cx="5587650" cy="1200329"/>
          </a:xfrm>
          <a:prstGeom prst="rect">
            <a:avLst/>
          </a:prstGeom>
          <a:noFill/>
        </p:spPr>
        <p:txBody>
          <a:bodyPr wrap="square" rtlCol="0">
            <a:spAutoFit/>
          </a:bodyPr>
          <a:lstStyle/>
          <a:p>
            <a:pPr algn="just"/>
            <a:r>
              <a:rPr lang="fr-FR" dirty="0"/>
              <a:t>Alexandre Ethier au poster n°24 : « Protocole d'inventaire standardisé de la Grive de </a:t>
            </a:r>
            <a:r>
              <a:rPr lang="fr-FR" dirty="0" err="1"/>
              <a:t>Bicknell</a:t>
            </a:r>
            <a:r>
              <a:rPr lang="fr-FR" dirty="0"/>
              <a:t> (</a:t>
            </a:r>
            <a:r>
              <a:rPr lang="fr-FR" i="1" dirty="0"/>
              <a:t>Catharus </a:t>
            </a:r>
            <a:r>
              <a:rPr lang="fr-FR" i="1" dirty="0" err="1"/>
              <a:t>bicknelli</a:t>
            </a:r>
            <a:r>
              <a:rPr lang="fr-FR" dirty="0"/>
              <a:t>) à l'aide d'enregistrements sonores couplés au logiciel </a:t>
            </a:r>
            <a:r>
              <a:rPr lang="fr-FR" i="1" dirty="0" err="1"/>
              <a:t>Callseeker</a:t>
            </a:r>
            <a:r>
              <a:rPr lang="fr-FR" dirty="0"/>
              <a:t> ».</a:t>
            </a:r>
          </a:p>
        </p:txBody>
      </p:sp>
      <p:pic>
        <p:nvPicPr>
          <p:cNvPr id="6" name="Image 5">
            <a:extLst>
              <a:ext uri="{FF2B5EF4-FFF2-40B4-BE49-F238E27FC236}">
                <a16:creationId xmlns:a16="http://schemas.microsoft.com/office/drawing/2014/main" id="{307BA761-04D5-77F4-B596-14B151B6384C}"/>
              </a:ext>
            </a:extLst>
          </p:cNvPr>
          <p:cNvPicPr>
            <a:picLocks noChangeAspect="1"/>
          </p:cNvPicPr>
          <p:nvPr/>
        </p:nvPicPr>
        <p:blipFill>
          <a:blip r:embed="rId5">
            <a:duotone>
              <a:schemeClr val="accent3">
                <a:shade val="45000"/>
                <a:satMod val="135000"/>
              </a:schemeClr>
              <a:prstClr val="white"/>
            </a:duotone>
          </a:blip>
          <a:stretch>
            <a:fillRect/>
          </a:stretch>
        </p:blipFill>
        <p:spPr>
          <a:xfrm>
            <a:off x="5743670" y="5879377"/>
            <a:ext cx="774700" cy="774700"/>
          </a:xfrm>
          <a:prstGeom prst="rect">
            <a:avLst/>
          </a:prstGeom>
        </p:spPr>
      </p:pic>
    </p:spTree>
    <p:extLst>
      <p:ext uri="{BB962C8B-B14F-4D97-AF65-F5344CB8AC3E}">
        <p14:creationId xmlns:p14="http://schemas.microsoft.com/office/powerpoint/2010/main" val="2016937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30478-1CE9-4E83-84C0-B4F8296E6EF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A52F787-A9BB-F88B-A176-54EE11D67BD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C5AD1D56-168C-BF4D-5974-82D0077BC190}"/>
              </a:ext>
            </a:extLst>
          </p:cNvPr>
          <p:cNvSpPr txBox="1"/>
          <p:nvPr/>
        </p:nvSpPr>
        <p:spPr>
          <a:xfrm>
            <a:off x="86298" y="448155"/>
            <a:ext cx="11933257" cy="461665"/>
          </a:xfrm>
          <a:prstGeom prst="rect">
            <a:avLst/>
          </a:prstGeom>
          <a:noFill/>
        </p:spPr>
        <p:txBody>
          <a:bodyPr wrap="square">
            <a:spAutoFit/>
          </a:bodyPr>
          <a:lstStyle/>
          <a:p>
            <a:r>
              <a:rPr lang="fr-FR" sz="2400" dirty="0"/>
              <a:t>Contexte climatique, effondrement de la biodiversité, futur énergétique </a:t>
            </a:r>
            <a:endParaRPr lang="fr-FR" sz="2400" b="0" i="0" dirty="0">
              <a:solidFill>
                <a:srgbClr val="1F1F1F"/>
              </a:solidFill>
              <a:effectLst/>
            </a:endParaRPr>
          </a:p>
        </p:txBody>
      </p:sp>
      <p:sp>
        <p:nvSpPr>
          <p:cNvPr id="11" name="ZoneTexte 10">
            <a:extLst>
              <a:ext uri="{FF2B5EF4-FFF2-40B4-BE49-F238E27FC236}">
                <a16:creationId xmlns:a16="http://schemas.microsoft.com/office/drawing/2014/main" id="{315AA28C-D334-DE06-650A-F8C27AFB2129}"/>
              </a:ext>
            </a:extLst>
          </p:cNvPr>
          <p:cNvSpPr txBox="1"/>
          <p:nvPr/>
        </p:nvSpPr>
        <p:spPr>
          <a:xfrm>
            <a:off x="0" y="1015076"/>
            <a:ext cx="12105855" cy="5755422"/>
          </a:xfrm>
          <a:prstGeom prst="rect">
            <a:avLst/>
          </a:prstGeom>
          <a:noFill/>
        </p:spPr>
        <p:txBody>
          <a:bodyPr wrap="square">
            <a:spAutoFit/>
          </a:bodyPr>
          <a:lstStyle/>
          <a:p>
            <a:pPr marL="342900" indent="-342900" algn="just">
              <a:buFont typeface="+mj-lt"/>
              <a:buAutoNum type="arabicPeriod"/>
            </a:pPr>
            <a:r>
              <a:rPr lang="fr-FR" sz="1600" dirty="0">
                <a:effectLst/>
              </a:rPr>
              <a:t>« BP </a:t>
            </a:r>
            <a:r>
              <a:rPr lang="fr-FR" sz="1600" dirty="0" err="1">
                <a:effectLst/>
              </a:rPr>
              <a:t>Statistical</a:t>
            </a:r>
            <a:r>
              <a:rPr lang="fr-FR" sz="1600" dirty="0">
                <a:effectLst/>
              </a:rPr>
              <a:t> </a:t>
            </a:r>
            <a:r>
              <a:rPr lang="fr-FR" sz="1600" dirty="0" err="1">
                <a:effectLst/>
              </a:rPr>
              <a:t>Review</a:t>
            </a:r>
            <a:r>
              <a:rPr lang="fr-FR" sz="1600" dirty="0">
                <a:effectLst/>
              </a:rPr>
              <a:t> of World Energy 2017 », s. d.</a:t>
            </a:r>
          </a:p>
          <a:p>
            <a:pPr marL="342900" indent="-342900" algn="just">
              <a:buFont typeface="+mj-lt"/>
              <a:buAutoNum type="arabicPeriod"/>
            </a:pPr>
            <a:r>
              <a:rPr lang="fr-FR" sz="1600" dirty="0" err="1">
                <a:effectLst/>
              </a:rPr>
              <a:t>Dirzo</a:t>
            </a:r>
            <a:r>
              <a:rPr lang="fr-FR" sz="1600" dirty="0">
                <a:effectLst/>
              </a:rPr>
              <a:t>, Rodolfo, Hillary S. Young, Mauro </a:t>
            </a:r>
            <a:r>
              <a:rPr lang="fr-FR" sz="1600" dirty="0" err="1">
                <a:effectLst/>
              </a:rPr>
              <a:t>Galetti</a:t>
            </a:r>
            <a:r>
              <a:rPr lang="fr-FR" sz="1600" dirty="0">
                <a:effectLst/>
              </a:rPr>
              <a:t>, Gerardo </a:t>
            </a:r>
            <a:r>
              <a:rPr lang="fr-FR" sz="1600" dirty="0" err="1">
                <a:effectLst/>
              </a:rPr>
              <a:t>Ceballos</a:t>
            </a:r>
            <a:r>
              <a:rPr lang="fr-FR" sz="1600" dirty="0">
                <a:effectLst/>
              </a:rPr>
              <a:t>, Nick J. B. Isaac, et Ben </a:t>
            </a:r>
            <a:r>
              <a:rPr lang="fr-FR" sz="1600" dirty="0" err="1">
                <a:effectLst/>
              </a:rPr>
              <a:t>Collen</a:t>
            </a:r>
            <a:r>
              <a:rPr lang="fr-FR" sz="1600" dirty="0">
                <a:effectLst/>
              </a:rPr>
              <a:t>. « </a:t>
            </a:r>
            <a:r>
              <a:rPr lang="fr-FR" sz="1600" dirty="0" err="1">
                <a:effectLst/>
              </a:rPr>
              <a:t>Defaunation</a:t>
            </a:r>
            <a:r>
              <a:rPr lang="fr-FR" sz="1600" dirty="0">
                <a:effectLst/>
              </a:rPr>
              <a:t> in the </a:t>
            </a:r>
            <a:r>
              <a:rPr lang="fr-FR" sz="1600" dirty="0" err="1">
                <a:effectLst/>
              </a:rPr>
              <a:t>Anthropocene</a:t>
            </a:r>
            <a:r>
              <a:rPr lang="fr-FR" sz="1600" dirty="0">
                <a:effectLst/>
              </a:rPr>
              <a:t> ». </a:t>
            </a:r>
            <a:r>
              <a:rPr lang="fr-FR" sz="1600" i="1" dirty="0">
                <a:effectLst/>
              </a:rPr>
              <a:t>Science</a:t>
            </a:r>
            <a:r>
              <a:rPr lang="fr-FR" sz="1600" dirty="0">
                <a:effectLst/>
              </a:rPr>
              <a:t> 345, n</a:t>
            </a:r>
            <a:r>
              <a:rPr lang="fr-FR" sz="1600" baseline="30000" dirty="0">
                <a:effectLst/>
              </a:rPr>
              <a:t>o</a:t>
            </a:r>
            <a:r>
              <a:rPr lang="fr-FR" sz="1600" dirty="0">
                <a:effectLst/>
              </a:rPr>
              <a:t> 6195 (25 juillet 2014): 401‑6. </a:t>
            </a:r>
            <a:r>
              <a:rPr lang="fr-FR" sz="1600" dirty="0">
                <a:effectLst/>
                <a:hlinkClick r:id="rId3"/>
              </a:rPr>
              <a:t>https://doi.org/10.1126/science.1251817</a:t>
            </a:r>
            <a:r>
              <a:rPr lang="fr-FR" sz="1600" dirty="0">
                <a:effectLst/>
              </a:rPr>
              <a:t>.</a:t>
            </a:r>
          </a:p>
          <a:p>
            <a:pPr marL="342900" indent="-342900" algn="just">
              <a:buFont typeface="+mj-lt"/>
              <a:buAutoNum type="arabicPeriod"/>
            </a:pPr>
            <a:r>
              <a:rPr lang="fr-FR" sz="1600" dirty="0">
                <a:effectLst/>
              </a:rPr>
              <a:t>Evans, Annette, Vladimir </a:t>
            </a:r>
            <a:r>
              <a:rPr lang="fr-FR" sz="1600" dirty="0" err="1">
                <a:effectLst/>
              </a:rPr>
              <a:t>Strezov</a:t>
            </a:r>
            <a:r>
              <a:rPr lang="fr-FR" sz="1600" dirty="0">
                <a:effectLst/>
              </a:rPr>
              <a:t>, et Tim J. Evans. « </a:t>
            </a:r>
            <a:r>
              <a:rPr lang="fr-FR" sz="1600" dirty="0" err="1">
                <a:effectLst/>
              </a:rPr>
              <a:t>Assessment</a:t>
            </a:r>
            <a:r>
              <a:rPr lang="fr-FR" sz="1600" dirty="0">
                <a:effectLst/>
              </a:rPr>
              <a:t> of </a:t>
            </a:r>
            <a:r>
              <a:rPr lang="fr-FR" sz="1600" dirty="0" err="1">
                <a:effectLst/>
              </a:rPr>
              <a:t>sustainability</a:t>
            </a:r>
            <a:r>
              <a:rPr lang="fr-FR" sz="1600" dirty="0">
                <a:effectLst/>
              </a:rPr>
              <a:t> </a:t>
            </a:r>
            <a:r>
              <a:rPr lang="fr-FR" sz="1600" dirty="0" err="1">
                <a:effectLst/>
              </a:rPr>
              <a:t>indicators</a:t>
            </a:r>
            <a:r>
              <a:rPr lang="fr-FR" sz="1600" dirty="0">
                <a:effectLst/>
              </a:rPr>
              <a:t> for </a:t>
            </a:r>
            <a:r>
              <a:rPr lang="fr-FR" sz="1600" dirty="0" err="1">
                <a:effectLst/>
              </a:rPr>
              <a:t>renewable</a:t>
            </a:r>
            <a:r>
              <a:rPr lang="fr-FR" sz="1600" dirty="0">
                <a:effectLst/>
              </a:rPr>
              <a:t> </a:t>
            </a:r>
            <a:r>
              <a:rPr lang="fr-FR" sz="1600" dirty="0" err="1">
                <a:effectLst/>
              </a:rPr>
              <a:t>energy</a:t>
            </a:r>
            <a:r>
              <a:rPr lang="fr-FR" sz="1600" dirty="0">
                <a:effectLst/>
              </a:rPr>
              <a:t> technologies ». </a:t>
            </a:r>
            <a:r>
              <a:rPr lang="fr-FR" sz="1600" i="1" dirty="0" err="1">
                <a:effectLst/>
              </a:rPr>
              <a:t>Renewable</a:t>
            </a:r>
            <a:r>
              <a:rPr lang="fr-FR" sz="1600" i="1" dirty="0">
                <a:effectLst/>
              </a:rPr>
              <a:t> and </a:t>
            </a:r>
            <a:r>
              <a:rPr lang="fr-FR" sz="1600" i="1" dirty="0" err="1">
                <a:effectLst/>
              </a:rPr>
              <a:t>Sustainable</a:t>
            </a:r>
            <a:r>
              <a:rPr lang="fr-FR" sz="1600" i="1" dirty="0">
                <a:effectLst/>
              </a:rPr>
              <a:t> Energy </a:t>
            </a:r>
            <a:r>
              <a:rPr lang="fr-FR" sz="1600" i="1" dirty="0" err="1">
                <a:effectLst/>
              </a:rPr>
              <a:t>Reviews</a:t>
            </a:r>
            <a:r>
              <a:rPr lang="fr-FR" sz="1600" dirty="0">
                <a:effectLst/>
              </a:rPr>
              <a:t> 13, n</a:t>
            </a:r>
            <a:r>
              <a:rPr lang="fr-FR" sz="1600" baseline="30000" dirty="0">
                <a:effectLst/>
              </a:rPr>
              <a:t>o</a:t>
            </a:r>
            <a:r>
              <a:rPr lang="fr-FR" sz="1600" dirty="0">
                <a:effectLst/>
              </a:rPr>
              <a:t> 5 (1 juin 2009): 1082‑88. </a:t>
            </a:r>
            <a:r>
              <a:rPr lang="fr-FR" sz="1600" dirty="0">
                <a:effectLst/>
                <a:hlinkClick r:id="rId4"/>
              </a:rPr>
              <a:t>https://doi.org/10.1016/j.rser.2008.03.008</a:t>
            </a:r>
            <a:r>
              <a:rPr lang="fr-FR" sz="1600" dirty="0">
                <a:effectLst/>
              </a:rPr>
              <a:t>.</a:t>
            </a:r>
          </a:p>
          <a:p>
            <a:pPr marL="342900" indent="-342900" algn="just">
              <a:buFont typeface="+mj-lt"/>
              <a:buAutoNum type="arabicPeriod"/>
            </a:pPr>
            <a:r>
              <a:rPr lang="fr-FR" sz="1600" dirty="0" err="1">
                <a:effectLst/>
              </a:rPr>
              <a:t>Hublin</a:t>
            </a:r>
            <a:r>
              <a:rPr lang="fr-FR" sz="1600" dirty="0">
                <a:effectLst/>
              </a:rPr>
              <a:t>, Jean-Jacques, Abdelouahed Ben-</a:t>
            </a:r>
            <a:r>
              <a:rPr lang="fr-FR" sz="1600" dirty="0" err="1">
                <a:effectLst/>
              </a:rPr>
              <a:t>Ncer</a:t>
            </a:r>
            <a:r>
              <a:rPr lang="fr-FR" sz="1600" dirty="0">
                <a:effectLst/>
              </a:rPr>
              <a:t>, </a:t>
            </a:r>
            <a:r>
              <a:rPr lang="fr-FR" sz="1600" dirty="0" err="1">
                <a:effectLst/>
              </a:rPr>
              <a:t>Shara</a:t>
            </a:r>
            <a:r>
              <a:rPr lang="fr-FR" sz="1600" dirty="0">
                <a:effectLst/>
              </a:rPr>
              <a:t> E. Bailey, Sarah E. </a:t>
            </a:r>
            <a:r>
              <a:rPr lang="fr-FR" sz="1600" dirty="0" err="1">
                <a:effectLst/>
              </a:rPr>
              <a:t>Freidline</a:t>
            </a:r>
            <a:r>
              <a:rPr lang="fr-FR" sz="1600" dirty="0">
                <a:effectLst/>
              </a:rPr>
              <a:t>, Simon Neubauer, Matthew M. Skinner, Inga Bergmann, et al. « New </a:t>
            </a:r>
            <a:r>
              <a:rPr lang="fr-FR" sz="1600" dirty="0" err="1">
                <a:effectLst/>
              </a:rPr>
              <a:t>Fossils</a:t>
            </a:r>
            <a:r>
              <a:rPr lang="fr-FR" sz="1600" dirty="0">
                <a:effectLst/>
              </a:rPr>
              <a:t> </a:t>
            </a:r>
            <a:r>
              <a:rPr lang="fr-FR" sz="1600" dirty="0" err="1">
                <a:effectLst/>
              </a:rPr>
              <a:t>from</a:t>
            </a:r>
            <a:r>
              <a:rPr lang="fr-FR" sz="1600" dirty="0">
                <a:effectLst/>
              </a:rPr>
              <a:t> Jebel </a:t>
            </a:r>
            <a:r>
              <a:rPr lang="fr-FR" sz="1600" dirty="0" err="1">
                <a:effectLst/>
              </a:rPr>
              <a:t>Irhoud</a:t>
            </a:r>
            <a:r>
              <a:rPr lang="fr-FR" sz="1600" dirty="0">
                <a:effectLst/>
              </a:rPr>
              <a:t>, Morocco and the Pan-</a:t>
            </a:r>
            <a:r>
              <a:rPr lang="fr-FR" sz="1600" dirty="0" err="1">
                <a:effectLst/>
              </a:rPr>
              <a:t>African</a:t>
            </a:r>
            <a:r>
              <a:rPr lang="fr-FR" sz="1600" dirty="0">
                <a:effectLst/>
              </a:rPr>
              <a:t> Origin of Homo Sapiens ». </a:t>
            </a:r>
            <a:r>
              <a:rPr lang="fr-FR" sz="1600" i="1" dirty="0">
                <a:effectLst/>
              </a:rPr>
              <a:t>Nature</a:t>
            </a:r>
            <a:r>
              <a:rPr lang="fr-FR" sz="1600" dirty="0">
                <a:effectLst/>
              </a:rPr>
              <a:t> 546, n</a:t>
            </a:r>
            <a:r>
              <a:rPr lang="fr-FR" sz="1600" baseline="30000" dirty="0">
                <a:effectLst/>
              </a:rPr>
              <a:t>o</a:t>
            </a:r>
            <a:r>
              <a:rPr lang="fr-FR" sz="1600" dirty="0">
                <a:effectLst/>
              </a:rPr>
              <a:t> 7657 (juin 2017): 289‑92. </a:t>
            </a:r>
            <a:r>
              <a:rPr lang="fr-FR" sz="1600" dirty="0">
                <a:effectLst/>
                <a:hlinkClick r:id="rId5"/>
              </a:rPr>
              <a:t>https://doi.org/10.1038/nature22336</a:t>
            </a:r>
            <a:r>
              <a:rPr lang="fr-FR" sz="1600" dirty="0">
                <a:effectLst/>
              </a:rPr>
              <a:t>.</a:t>
            </a:r>
          </a:p>
          <a:p>
            <a:pPr marL="342900" indent="-342900" algn="just">
              <a:buFont typeface="+mj-lt"/>
              <a:buAutoNum type="arabicPeriod"/>
            </a:pPr>
            <a:r>
              <a:rPr lang="fr-FR" sz="1600" dirty="0">
                <a:effectLst/>
              </a:rPr>
              <a:t>Internationale </a:t>
            </a:r>
            <a:r>
              <a:rPr lang="fr-FR" sz="1600" dirty="0" err="1">
                <a:effectLst/>
              </a:rPr>
              <a:t>Energieagentur</a:t>
            </a:r>
            <a:r>
              <a:rPr lang="fr-FR" sz="1600" dirty="0">
                <a:effectLst/>
              </a:rPr>
              <a:t>, éd. </a:t>
            </a:r>
            <a:r>
              <a:rPr lang="fr-FR" sz="1600" i="1" dirty="0">
                <a:effectLst/>
              </a:rPr>
              <a:t>World Energy Outlook 2013</a:t>
            </a:r>
            <a:r>
              <a:rPr lang="fr-FR" sz="1600" dirty="0">
                <a:effectLst/>
              </a:rPr>
              <a:t>. World Energy Outlook 2013. Paris, 2013.</a:t>
            </a:r>
          </a:p>
          <a:p>
            <a:pPr marL="342900" indent="-342900" algn="just">
              <a:buFont typeface="+mj-lt"/>
              <a:buAutoNum type="arabicPeriod"/>
            </a:pPr>
            <a:r>
              <a:rPr lang="fr-FR" sz="1600" dirty="0" err="1">
                <a:effectLst/>
              </a:rPr>
              <a:t>Northrup</a:t>
            </a:r>
            <a:r>
              <a:rPr lang="fr-FR" sz="1600" dirty="0">
                <a:effectLst/>
              </a:rPr>
              <a:t>, Joseph M., et George </a:t>
            </a:r>
            <a:r>
              <a:rPr lang="fr-FR" sz="1600" dirty="0" err="1">
                <a:effectLst/>
              </a:rPr>
              <a:t>Wittemyer</a:t>
            </a:r>
            <a:r>
              <a:rPr lang="fr-FR" sz="1600" dirty="0">
                <a:effectLst/>
              </a:rPr>
              <a:t>. « </a:t>
            </a:r>
            <a:r>
              <a:rPr lang="fr-FR" sz="1600" dirty="0" err="1">
                <a:effectLst/>
              </a:rPr>
              <a:t>Characterising</a:t>
            </a:r>
            <a:r>
              <a:rPr lang="fr-FR" sz="1600" dirty="0">
                <a:effectLst/>
              </a:rPr>
              <a:t> the Impacts of </a:t>
            </a:r>
            <a:r>
              <a:rPr lang="fr-FR" sz="1600" dirty="0" err="1">
                <a:effectLst/>
              </a:rPr>
              <a:t>Emerging</a:t>
            </a:r>
            <a:r>
              <a:rPr lang="fr-FR" sz="1600" dirty="0">
                <a:effectLst/>
              </a:rPr>
              <a:t> Energy </a:t>
            </a:r>
            <a:r>
              <a:rPr lang="fr-FR" sz="1600" dirty="0" err="1">
                <a:effectLst/>
              </a:rPr>
              <a:t>Development</a:t>
            </a:r>
            <a:r>
              <a:rPr lang="fr-FR" sz="1600" dirty="0">
                <a:effectLst/>
              </a:rPr>
              <a:t> on </a:t>
            </a:r>
            <a:r>
              <a:rPr lang="fr-FR" sz="1600" dirty="0" err="1">
                <a:effectLst/>
              </a:rPr>
              <a:t>Wildlife</a:t>
            </a:r>
            <a:r>
              <a:rPr lang="fr-FR" sz="1600" dirty="0">
                <a:effectLst/>
              </a:rPr>
              <a:t>, </a:t>
            </a:r>
            <a:r>
              <a:rPr lang="fr-FR" sz="1600" dirty="0" err="1">
                <a:effectLst/>
              </a:rPr>
              <a:t>with</a:t>
            </a:r>
            <a:r>
              <a:rPr lang="fr-FR" sz="1600" dirty="0">
                <a:effectLst/>
              </a:rPr>
              <a:t> an Eye </a:t>
            </a:r>
            <a:r>
              <a:rPr lang="fr-FR" sz="1600" dirty="0" err="1">
                <a:effectLst/>
              </a:rPr>
              <a:t>towards</a:t>
            </a:r>
            <a:r>
              <a:rPr lang="fr-FR" sz="1600" dirty="0">
                <a:effectLst/>
              </a:rPr>
              <a:t> Mitigation ». </a:t>
            </a:r>
            <a:r>
              <a:rPr lang="fr-FR" sz="1600" i="1" dirty="0" err="1">
                <a:effectLst/>
              </a:rPr>
              <a:t>Ecology</a:t>
            </a:r>
            <a:r>
              <a:rPr lang="fr-FR" sz="1600" i="1" dirty="0">
                <a:effectLst/>
              </a:rPr>
              <a:t> </a:t>
            </a:r>
            <a:r>
              <a:rPr lang="fr-FR" sz="1600" i="1" dirty="0" err="1">
                <a:effectLst/>
              </a:rPr>
              <a:t>Letters</a:t>
            </a:r>
            <a:r>
              <a:rPr lang="fr-FR" sz="1600" dirty="0">
                <a:effectLst/>
              </a:rPr>
              <a:t> 16, n</a:t>
            </a:r>
            <a:r>
              <a:rPr lang="fr-FR" sz="1600" baseline="30000" dirty="0">
                <a:effectLst/>
              </a:rPr>
              <a:t>o</a:t>
            </a:r>
            <a:r>
              <a:rPr lang="fr-FR" sz="1600" dirty="0">
                <a:effectLst/>
              </a:rPr>
              <a:t> 1 (2013): 112‑25. </a:t>
            </a:r>
            <a:r>
              <a:rPr lang="fr-FR" sz="1600" dirty="0">
                <a:effectLst/>
                <a:hlinkClick r:id="rId6"/>
              </a:rPr>
              <a:t>https://doi.org/10.1111/ele.12009</a:t>
            </a:r>
            <a:r>
              <a:rPr lang="fr-FR" sz="1600" dirty="0">
                <a:effectLst/>
              </a:rPr>
              <a:t>.</a:t>
            </a:r>
          </a:p>
          <a:p>
            <a:pPr marL="342900" indent="-342900" algn="just">
              <a:buFont typeface="+mj-lt"/>
              <a:buAutoNum type="arabicPeriod"/>
            </a:pPr>
            <a:r>
              <a:rPr lang="fr-FR" sz="1600" dirty="0">
                <a:effectLst/>
              </a:rPr>
              <a:t>The </a:t>
            </a:r>
            <a:r>
              <a:rPr lang="fr-FR" sz="1600" dirty="0" err="1">
                <a:effectLst/>
              </a:rPr>
              <a:t>Cenozoic</a:t>
            </a:r>
            <a:r>
              <a:rPr lang="fr-FR" sz="1600" dirty="0">
                <a:effectLst/>
              </a:rPr>
              <a:t> CO2 Proxy </a:t>
            </a:r>
            <a:r>
              <a:rPr lang="fr-FR" sz="1600" dirty="0" err="1">
                <a:effectLst/>
              </a:rPr>
              <a:t>Integration</a:t>
            </a:r>
            <a:r>
              <a:rPr lang="fr-FR" sz="1600" dirty="0">
                <a:effectLst/>
              </a:rPr>
              <a:t> Project (CenCO2PIP) Consortium. « </a:t>
            </a:r>
            <a:r>
              <a:rPr lang="fr-FR" sz="1600" dirty="0" err="1">
                <a:effectLst/>
              </a:rPr>
              <a:t>Toward</a:t>
            </a:r>
            <a:r>
              <a:rPr lang="fr-FR" sz="1600" dirty="0">
                <a:effectLst/>
              </a:rPr>
              <a:t> a </a:t>
            </a:r>
            <a:r>
              <a:rPr lang="fr-FR" sz="1600" dirty="0" err="1">
                <a:effectLst/>
              </a:rPr>
              <a:t>Cenozoic</a:t>
            </a:r>
            <a:r>
              <a:rPr lang="fr-FR" sz="1600" dirty="0">
                <a:effectLst/>
              </a:rPr>
              <a:t> </a:t>
            </a:r>
            <a:r>
              <a:rPr lang="fr-FR" sz="1600" dirty="0" err="1">
                <a:effectLst/>
              </a:rPr>
              <a:t>history</a:t>
            </a:r>
            <a:r>
              <a:rPr lang="fr-FR" sz="1600" dirty="0">
                <a:effectLst/>
              </a:rPr>
              <a:t> of </a:t>
            </a:r>
            <a:r>
              <a:rPr lang="fr-FR" sz="1600" dirty="0" err="1">
                <a:effectLst/>
              </a:rPr>
              <a:t>atmospheric</a:t>
            </a:r>
            <a:r>
              <a:rPr lang="fr-FR" sz="1600" dirty="0">
                <a:effectLst/>
              </a:rPr>
              <a:t> CO2 ». </a:t>
            </a:r>
            <a:r>
              <a:rPr lang="fr-FR" sz="1600" i="1" dirty="0">
                <a:effectLst/>
              </a:rPr>
              <a:t>Science</a:t>
            </a:r>
            <a:r>
              <a:rPr lang="fr-FR" sz="1600" dirty="0">
                <a:effectLst/>
              </a:rPr>
              <a:t> 382, n</a:t>
            </a:r>
            <a:r>
              <a:rPr lang="fr-FR" sz="1600" baseline="30000" dirty="0">
                <a:effectLst/>
              </a:rPr>
              <a:t>o</a:t>
            </a:r>
            <a:r>
              <a:rPr lang="fr-FR" sz="1600" dirty="0">
                <a:effectLst/>
              </a:rPr>
              <a:t> 6675 (8 décembre 2023): eadi5177. </a:t>
            </a:r>
            <a:r>
              <a:rPr lang="fr-FR" sz="1600" dirty="0">
                <a:effectLst/>
                <a:hlinkClick r:id="rId7"/>
              </a:rPr>
              <a:t>https://doi.org/10.1126/science.adi5177</a:t>
            </a:r>
            <a:r>
              <a:rPr lang="fr-FR" sz="1600" dirty="0">
                <a:effectLst/>
              </a:rPr>
              <a:t>.</a:t>
            </a:r>
          </a:p>
          <a:p>
            <a:pPr marL="342900" indent="-342900" algn="just">
              <a:buFont typeface="+mj-lt"/>
              <a:buAutoNum type="arabicPeriod"/>
            </a:pPr>
            <a:r>
              <a:rPr lang="fr-FR" sz="1600" dirty="0">
                <a:effectLst/>
              </a:rPr>
              <a:t>Thomas, Chris D., Alison Cameron, Rhys E. Green, Michel </a:t>
            </a:r>
            <a:r>
              <a:rPr lang="fr-FR" sz="1600" dirty="0" err="1">
                <a:effectLst/>
              </a:rPr>
              <a:t>Bakkenes</a:t>
            </a:r>
            <a:r>
              <a:rPr lang="fr-FR" sz="1600" dirty="0">
                <a:effectLst/>
              </a:rPr>
              <a:t>, Linda J. Beaumont, Yvonne C. </a:t>
            </a:r>
            <a:r>
              <a:rPr lang="fr-FR" sz="1600" dirty="0" err="1">
                <a:effectLst/>
              </a:rPr>
              <a:t>Collingham</a:t>
            </a:r>
            <a:r>
              <a:rPr lang="fr-FR" sz="1600" dirty="0">
                <a:effectLst/>
              </a:rPr>
              <a:t>, </a:t>
            </a:r>
            <a:r>
              <a:rPr lang="fr-FR" sz="1600" dirty="0" err="1">
                <a:effectLst/>
              </a:rPr>
              <a:t>Barend</a:t>
            </a:r>
            <a:r>
              <a:rPr lang="fr-FR" sz="1600" dirty="0">
                <a:effectLst/>
              </a:rPr>
              <a:t> F. N. Erasmus, et al. « Extinction Risk </a:t>
            </a:r>
            <a:r>
              <a:rPr lang="fr-FR" sz="1600" dirty="0" err="1">
                <a:effectLst/>
              </a:rPr>
              <a:t>from</a:t>
            </a:r>
            <a:r>
              <a:rPr lang="fr-FR" sz="1600" dirty="0">
                <a:effectLst/>
              </a:rPr>
              <a:t> </a:t>
            </a:r>
            <a:r>
              <a:rPr lang="fr-FR" sz="1600" dirty="0" err="1">
                <a:effectLst/>
              </a:rPr>
              <a:t>Climate</a:t>
            </a:r>
            <a:r>
              <a:rPr lang="fr-FR" sz="1600" dirty="0">
                <a:effectLst/>
              </a:rPr>
              <a:t> Change ». </a:t>
            </a:r>
            <a:r>
              <a:rPr lang="fr-FR" sz="1600" i="1" dirty="0">
                <a:effectLst/>
              </a:rPr>
              <a:t>Nature</a:t>
            </a:r>
            <a:r>
              <a:rPr lang="fr-FR" sz="1600" dirty="0">
                <a:effectLst/>
              </a:rPr>
              <a:t> 427, n</a:t>
            </a:r>
            <a:r>
              <a:rPr lang="fr-FR" sz="1600" baseline="30000" dirty="0">
                <a:effectLst/>
              </a:rPr>
              <a:t>o</a:t>
            </a:r>
            <a:r>
              <a:rPr lang="fr-FR" sz="1600" dirty="0">
                <a:effectLst/>
              </a:rPr>
              <a:t> 6970 (janvier 2004): 145‑48. </a:t>
            </a:r>
            <a:r>
              <a:rPr lang="fr-FR" sz="1600" dirty="0">
                <a:effectLst/>
                <a:hlinkClick r:id="rId8"/>
              </a:rPr>
              <a:t>https://doi.org/10.1038/nature02121</a:t>
            </a:r>
            <a:r>
              <a:rPr lang="fr-FR" sz="1600" dirty="0">
                <a:effectLst/>
              </a:rPr>
              <a:t>.</a:t>
            </a:r>
          </a:p>
          <a:p>
            <a:pPr marL="342900" indent="-342900" algn="just">
              <a:buFont typeface="+mj-lt"/>
              <a:buAutoNum type="arabicPeriod"/>
            </a:pPr>
            <a:r>
              <a:rPr lang="fr-FR" sz="1600" dirty="0">
                <a:effectLst/>
              </a:rPr>
              <a:t>Urban, Mark C. « </a:t>
            </a:r>
            <a:r>
              <a:rPr lang="fr-FR" sz="1600" dirty="0" err="1">
                <a:effectLst/>
              </a:rPr>
              <a:t>Accelerating</a:t>
            </a:r>
            <a:r>
              <a:rPr lang="fr-FR" sz="1600" dirty="0">
                <a:effectLst/>
              </a:rPr>
              <a:t> extinction </a:t>
            </a:r>
            <a:r>
              <a:rPr lang="fr-FR" sz="1600" dirty="0" err="1">
                <a:effectLst/>
              </a:rPr>
              <a:t>risk</a:t>
            </a:r>
            <a:r>
              <a:rPr lang="fr-FR" sz="1600" dirty="0">
                <a:effectLst/>
              </a:rPr>
              <a:t> </a:t>
            </a:r>
            <a:r>
              <a:rPr lang="fr-FR" sz="1600" dirty="0" err="1">
                <a:effectLst/>
              </a:rPr>
              <a:t>from</a:t>
            </a:r>
            <a:r>
              <a:rPr lang="fr-FR" sz="1600" dirty="0">
                <a:effectLst/>
              </a:rPr>
              <a:t> </a:t>
            </a:r>
            <a:r>
              <a:rPr lang="fr-FR" sz="1600" dirty="0" err="1">
                <a:effectLst/>
              </a:rPr>
              <a:t>climate</a:t>
            </a:r>
            <a:r>
              <a:rPr lang="fr-FR" sz="1600" dirty="0">
                <a:effectLst/>
              </a:rPr>
              <a:t> change ». </a:t>
            </a:r>
            <a:r>
              <a:rPr lang="fr-FR" sz="1600" i="1" dirty="0">
                <a:effectLst/>
              </a:rPr>
              <a:t>Science</a:t>
            </a:r>
            <a:r>
              <a:rPr lang="fr-FR" sz="1600" dirty="0">
                <a:effectLst/>
              </a:rPr>
              <a:t> 348, n</a:t>
            </a:r>
            <a:r>
              <a:rPr lang="fr-FR" sz="1600" baseline="30000" dirty="0">
                <a:effectLst/>
              </a:rPr>
              <a:t>o</a:t>
            </a:r>
            <a:r>
              <a:rPr lang="fr-FR" sz="1600" dirty="0">
                <a:effectLst/>
              </a:rPr>
              <a:t> 6234 (mai 2015): 571‑73. </a:t>
            </a:r>
            <a:r>
              <a:rPr lang="fr-FR" sz="1600" dirty="0">
                <a:effectLst/>
                <a:hlinkClick r:id="rId9"/>
              </a:rPr>
              <a:t>https://doi.org/10.1126/science.aaa4984</a:t>
            </a:r>
            <a:r>
              <a:rPr lang="fr-FR" sz="1600" dirty="0">
                <a:effectLst/>
              </a:rPr>
              <a:t>.</a:t>
            </a:r>
          </a:p>
          <a:p>
            <a:pPr marL="342900" indent="-342900" algn="just">
              <a:buFont typeface="+mj-lt"/>
              <a:buAutoNum type="arabicPeriod"/>
            </a:pPr>
            <a:r>
              <a:rPr lang="fr-FR" sz="1600" dirty="0">
                <a:effectLst/>
              </a:rPr>
              <a:t>Vega, </a:t>
            </a:r>
            <a:r>
              <a:rPr lang="fr-FR" sz="1600" dirty="0" err="1">
                <a:effectLst/>
              </a:rPr>
              <a:t>Elwyn</a:t>
            </a:r>
            <a:r>
              <a:rPr lang="fr-FR" sz="1600" dirty="0">
                <a:effectLst/>
              </a:rPr>
              <a:t> de la, Thomas B. </a:t>
            </a:r>
            <a:r>
              <a:rPr lang="fr-FR" sz="1600" dirty="0" err="1">
                <a:effectLst/>
              </a:rPr>
              <a:t>Chalk</a:t>
            </a:r>
            <a:r>
              <a:rPr lang="fr-FR" sz="1600" dirty="0">
                <a:effectLst/>
              </a:rPr>
              <a:t>, Paul A. Wilson, Ratna Priya </a:t>
            </a:r>
            <a:r>
              <a:rPr lang="fr-FR" sz="1600" dirty="0" err="1">
                <a:effectLst/>
              </a:rPr>
              <a:t>Bysani</a:t>
            </a:r>
            <a:r>
              <a:rPr lang="fr-FR" sz="1600" dirty="0">
                <a:effectLst/>
              </a:rPr>
              <a:t>, et Gavin L. Foster. « </a:t>
            </a:r>
            <a:r>
              <a:rPr lang="fr-FR" sz="1600" dirty="0" err="1">
                <a:effectLst/>
              </a:rPr>
              <a:t>Atmospheric</a:t>
            </a:r>
            <a:r>
              <a:rPr lang="fr-FR" sz="1600" dirty="0">
                <a:effectLst/>
              </a:rPr>
              <a:t> CO2 </a:t>
            </a:r>
            <a:r>
              <a:rPr lang="fr-FR" sz="1600" dirty="0" err="1">
                <a:effectLst/>
              </a:rPr>
              <a:t>during</a:t>
            </a:r>
            <a:r>
              <a:rPr lang="fr-FR" sz="1600" dirty="0">
                <a:effectLst/>
              </a:rPr>
              <a:t> the </a:t>
            </a:r>
            <a:r>
              <a:rPr lang="fr-FR" sz="1600" dirty="0" err="1">
                <a:effectLst/>
              </a:rPr>
              <a:t>Mid-Piacenzian</a:t>
            </a:r>
            <a:r>
              <a:rPr lang="fr-FR" sz="1600" dirty="0">
                <a:effectLst/>
              </a:rPr>
              <a:t> Warm </a:t>
            </a:r>
            <a:r>
              <a:rPr lang="fr-FR" sz="1600" dirty="0" err="1">
                <a:effectLst/>
              </a:rPr>
              <a:t>Period</a:t>
            </a:r>
            <a:r>
              <a:rPr lang="fr-FR" sz="1600" dirty="0">
                <a:effectLst/>
              </a:rPr>
              <a:t> and the M2 Glaciation ». </a:t>
            </a:r>
            <a:r>
              <a:rPr lang="fr-FR" sz="1600" i="1" dirty="0">
                <a:effectLst/>
              </a:rPr>
              <a:t>Scientific Reports</a:t>
            </a:r>
            <a:r>
              <a:rPr lang="fr-FR" sz="1600" dirty="0">
                <a:effectLst/>
              </a:rPr>
              <a:t> 10, n</a:t>
            </a:r>
            <a:r>
              <a:rPr lang="fr-FR" sz="1600" baseline="30000" dirty="0">
                <a:effectLst/>
              </a:rPr>
              <a:t>o</a:t>
            </a:r>
            <a:r>
              <a:rPr lang="fr-FR" sz="1600" dirty="0">
                <a:effectLst/>
              </a:rPr>
              <a:t> 1 (9 juillet 2020): 11002. </a:t>
            </a:r>
            <a:r>
              <a:rPr lang="fr-FR" sz="1600" dirty="0">
                <a:effectLst/>
                <a:hlinkClick r:id="rId10"/>
              </a:rPr>
              <a:t>https://doi.org/10.1038/s41598-020-67154-8</a:t>
            </a:r>
            <a:r>
              <a:rPr lang="fr-FR" sz="1600" dirty="0">
                <a:effectLst/>
              </a:rPr>
              <a:t>.</a:t>
            </a:r>
          </a:p>
          <a:p>
            <a:pPr marL="342900" indent="-342900" algn="just">
              <a:buFont typeface="+mj-lt"/>
              <a:buAutoNum type="arabicPeriod"/>
            </a:pPr>
            <a:r>
              <a:rPr lang="fr-FR" sz="1600" dirty="0">
                <a:effectLst/>
              </a:rPr>
              <a:t>WWF Living Planet Report 2024 A System in </a:t>
            </a:r>
            <a:r>
              <a:rPr lang="fr-FR" sz="1600" dirty="0" err="1">
                <a:effectLst/>
              </a:rPr>
              <a:t>Peril</a:t>
            </a:r>
            <a:r>
              <a:rPr lang="fr-FR" sz="1600" dirty="0">
                <a:effectLst/>
              </a:rPr>
              <a:t>. 1. </a:t>
            </a:r>
            <a:r>
              <a:rPr lang="fr-FR" sz="1600" dirty="0" err="1">
                <a:effectLst/>
              </a:rPr>
              <a:t>unveränderte</a:t>
            </a:r>
            <a:r>
              <a:rPr lang="fr-FR" sz="1600" dirty="0">
                <a:effectLst/>
              </a:rPr>
              <a:t> </a:t>
            </a:r>
            <a:r>
              <a:rPr lang="fr-FR" sz="1600" dirty="0" err="1">
                <a:effectLst/>
              </a:rPr>
              <a:t>engl</a:t>
            </a:r>
            <a:r>
              <a:rPr lang="fr-FR" sz="1600" dirty="0">
                <a:effectLst/>
              </a:rPr>
              <a:t>.-</a:t>
            </a:r>
            <a:r>
              <a:rPr lang="fr-FR" sz="1600" dirty="0" err="1">
                <a:effectLst/>
              </a:rPr>
              <a:t>sprachige</a:t>
            </a:r>
            <a:r>
              <a:rPr lang="fr-FR" sz="1600" dirty="0">
                <a:effectLst/>
              </a:rPr>
              <a:t> </a:t>
            </a:r>
            <a:r>
              <a:rPr lang="fr-FR" sz="1600" dirty="0" err="1">
                <a:effectLst/>
              </a:rPr>
              <a:t>Gesamtausgabe</a:t>
            </a:r>
            <a:r>
              <a:rPr lang="fr-FR" sz="1600" dirty="0">
                <a:effectLst/>
              </a:rPr>
              <a:t> 2024. Berlin: WWF </a:t>
            </a:r>
            <a:r>
              <a:rPr lang="fr-FR" sz="1600" dirty="0" err="1">
                <a:effectLst/>
              </a:rPr>
              <a:t>Deutschland</a:t>
            </a:r>
            <a:r>
              <a:rPr lang="fr-FR" sz="1600" dirty="0">
                <a:effectLst/>
              </a:rPr>
              <a:t>, 2024.</a:t>
            </a:r>
          </a:p>
        </p:txBody>
      </p:sp>
    </p:spTree>
    <p:extLst>
      <p:ext uri="{BB962C8B-B14F-4D97-AF65-F5344CB8AC3E}">
        <p14:creationId xmlns:p14="http://schemas.microsoft.com/office/powerpoint/2010/main" val="3787174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661EC-A4DD-7A63-4201-E3936EBFE53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CA88353-533B-1664-8142-BE0712A6A6E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8411FC65-4DC5-33A6-D64D-5AD56AFF0B0D}"/>
              </a:ext>
            </a:extLst>
          </p:cNvPr>
          <p:cNvSpPr txBox="1"/>
          <p:nvPr/>
        </p:nvSpPr>
        <p:spPr>
          <a:xfrm>
            <a:off x="86298" y="448155"/>
            <a:ext cx="11933257" cy="461665"/>
          </a:xfrm>
          <a:prstGeom prst="rect">
            <a:avLst/>
          </a:prstGeom>
          <a:noFill/>
        </p:spPr>
        <p:txBody>
          <a:bodyPr wrap="square">
            <a:spAutoFit/>
          </a:bodyPr>
          <a:lstStyle/>
          <a:p>
            <a:r>
              <a:rPr lang="fr-FR" sz="2400" dirty="0"/>
              <a:t>Grive de </a:t>
            </a:r>
            <a:r>
              <a:rPr lang="fr-FR" sz="2400" dirty="0" err="1"/>
              <a:t>Bicknell</a:t>
            </a:r>
            <a:r>
              <a:rPr lang="fr-FR" sz="2400" dirty="0"/>
              <a:t> : statut, tendances et menaces</a:t>
            </a:r>
            <a:endParaRPr lang="fr-FR" sz="2400" b="0" i="0" dirty="0">
              <a:solidFill>
                <a:srgbClr val="1F1F1F"/>
              </a:solidFill>
              <a:effectLst/>
            </a:endParaRPr>
          </a:p>
        </p:txBody>
      </p:sp>
      <p:sp>
        <p:nvSpPr>
          <p:cNvPr id="4" name="ZoneTexte 3">
            <a:extLst>
              <a:ext uri="{FF2B5EF4-FFF2-40B4-BE49-F238E27FC236}">
                <a16:creationId xmlns:a16="http://schemas.microsoft.com/office/drawing/2014/main" id="{C92D885A-C208-90F8-659D-DDBC65EB2F94}"/>
              </a:ext>
            </a:extLst>
          </p:cNvPr>
          <p:cNvSpPr txBox="1"/>
          <p:nvPr/>
        </p:nvSpPr>
        <p:spPr>
          <a:xfrm>
            <a:off x="0" y="955700"/>
            <a:ext cx="12192000" cy="5816977"/>
          </a:xfrm>
          <a:prstGeom prst="rect">
            <a:avLst/>
          </a:prstGeom>
          <a:noFill/>
        </p:spPr>
        <p:txBody>
          <a:bodyPr wrap="square">
            <a:spAutoFit/>
          </a:bodyPr>
          <a:lstStyle/>
          <a:p>
            <a:pPr marL="342900" indent="-342900" algn="just">
              <a:buFont typeface="+mj-lt"/>
              <a:buAutoNum type="arabicPeriod"/>
            </a:pP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COSEWIC </a:t>
            </a:r>
            <a:r>
              <a:rPr lang="fr-FR" sz="1700" dirty="0" err="1">
                <a:effectLst/>
              </a:rPr>
              <a:t>Assessment</a:t>
            </a:r>
            <a:r>
              <a:rPr lang="fr-FR" sz="1700" dirty="0">
                <a:effectLst/>
              </a:rPr>
              <a:t> and </a:t>
            </a:r>
            <a:r>
              <a:rPr lang="fr-FR" sz="1700" dirty="0" err="1">
                <a:effectLst/>
              </a:rPr>
              <a:t>Status</a:t>
            </a:r>
            <a:r>
              <a:rPr lang="fr-FR" sz="1700" dirty="0">
                <a:effectLst/>
              </a:rPr>
              <a:t> Report 2022 ». </a:t>
            </a:r>
            <a:r>
              <a:rPr lang="fr-FR" sz="1700" dirty="0" err="1">
                <a:effectLst/>
              </a:rPr>
              <a:t>Featured</a:t>
            </a:r>
            <a:r>
              <a:rPr lang="fr-FR" sz="1700" dirty="0">
                <a:effectLst/>
              </a:rPr>
              <a:t> articles, 18 octobre 2023. </a:t>
            </a:r>
            <a:r>
              <a:rPr lang="fr-FR" sz="1700" dirty="0">
                <a:effectLst/>
                <a:hlinkClick r:id="rId3"/>
              </a:rPr>
              <a:t>https://www.canada.ca/en/environment-climate-change/services/species-risk-public-registry/cosewic-assessments-status-reports/bicknell-thrush-2022.html</a:t>
            </a:r>
            <a:r>
              <a:rPr lang="fr-FR" sz="1700" dirty="0">
                <a:effectLst/>
              </a:rPr>
              <a:t>.</a:t>
            </a:r>
          </a:p>
          <a:p>
            <a:pPr marL="342900" indent="-342900" algn="just">
              <a:buFont typeface="+mj-lt"/>
              <a:buAutoNum type="arabicPeriod"/>
            </a:pPr>
            <a:r>
              <a:rPr lang="fr-FR" sz="1700" dirty="0" err="1">
                <a:effectLst/>
              </a:rPr>
              <a:t>BirdLife</a:t>
            </a:r>
            <a:r>
              <a:rPr lang="fr-FR" sz="1700" dirty="0">
                <a:effectLst/>
              </a:rPr>
              <a:t> </a:t>
            </a:r>
            <a:r>
              <a:rPr lang="fr-FR" sz="1700" dirty="0" err="1">
                <a:effectLst/>
              </a:rPr>
              <a:t>DataZone</a:t>
            </a:r>
            <a:r>
              <a:rPr lang="fr-FR" sz="1700" dirty="0">
                <a:effectLst/>
              </a:rPr>
              <a:t>. «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a:t>
            </a:r>
            <a:r>
              <a:rPr lang="fr-FR" sz="1700" dirty="0" err="1">
                <a:effectLst/>
              </a:rPr>
              <a:t>Species</a:t>
            </a:r>
            <a:r>
              <a:rPr lang="fr-FR" sz="1700" dirty="0">
                <a:effectLst/>
              </a:rPr>
              <a:t> ». Consulté le 18 avril 2025. </a:t>
            </a:r>
            <a:r>
              <a:rPr lang="fr-FR" sz="1700" dirty="0">
                <a:effectLst/>
                <a:hlinkClick r:id="rId4"/>
              </a:rPr>
              <a:t>https://datazone.birdlife.org/species/factsheet/bicknells-thrush-catharus-bicknelli</a:t>
            </a:r>
            <a:r>
              <a:rPr lang="fr-FR" sz="1700" dirty="0">
                <a:effectLst/>
              </a:rPr>
              <a:t>.</a:t>
            </a:r>
          </a:p>
          <a:p>
            <a:pPr marL="342900" indent="-342900" algn="just">
              <a:buFont typeface="+mj-lt"/>
              <a:buAutoNum type="arabicPeriod"/>
            </a:pPr>
            <a:r>
              <a:rPr lang="fr-FR" sz="1700" dirty="0">
                <a:effectLst/>
              </a:rPr>
              <a:t>Cadieux, Philippe, Yan Boulanger, </a:t>
            </a:r>
            <a:r>
              <a:rPr lang="fr-FR" sz="1700" dirty="0" err="1">
                <a:effectLst/>
              </a:rPr>
              <a:t>Dominic</a:t>
            </a:r>
            <a:r>
              <a:rPr lang="fr-FR" sz="1700" dirty="0">
                <a:effectLst/>
              </a:rPr>
              <a:t> Cyr, Anthony R. Taylor, David T. Price, et Junior A. Tremblay. « </a:t>
            </a:r>
            <a:r>
              <a:rPr lang="fr-FR" sz="1700" dirty="0" err="1">
                <a:effectLst/>
              </a:rPr>
              <a:t>Spatially</a:t>
            </a:r>
            <a:r>
              <a:rPr lang="fr-FR" sz="1700" dirty="0">
                <a:effectLst/>
              </a:rPr>
              <a:t> explicit </a:t>
            </a:r>
            <a:r>
              <a:rPr lang="fr-FR" sz="1700" dirty="0" err="1">
                <a:effectLst/>
              </a:rPr>
              <a:t>climate</a:t>
            </a:r>
            <a:r>
              <a:rPr lang="fr-FR" sz="1700" dirty="0">
                <a:effectLst/>
              </a:rPr>
              <a:t> change projections for the </a:t>
            </a:r>
            <a:r>
              <a:rPr lang="fr-FR" sz="1700" dirty="0" err="1">
                <a:effectLst/>
              </a:rPr>
              <a:t>recovery</a:t>
            </a:r>
            <a:r>
              <a:rPr lang="fr-FR" sz="1700" dirty="0">
                <a:effectLst/>
              </a:rPr>
              <a:t> planning of </a:t>
            </a:r>
            <a:r>
              <a:rPr lang="fr-FR" sz="1700" dirty="0" err="1">
                <a:effectLst/>
              </a:rPr>
              <a:t>threatened</a:t>
            </a:r>
            <a:r>
              <a:rPr lang="fr-FR" sz="1700" dirty="0">
                <a:effectLst/>
              </a:rPr>
              <a:t> </a:t>
            </a:r>
            <a:r>
              <a:rPr lang="fr-FR" sz="1700" dirty="0" err="1">
                <a:effectLst/>
              </a:rPr>
              <a:t>species</a:t>
            </a:r>
            <a:r>
              <a:rPr lang="fr-FR" sz="1700" dirty="0">
                <a:effectLst/>
              </a:rPr>
              <a:t>: The </a:t>
            </a:r>
            <a:r>
              <a:rPr lang="fr-FR" sz="1700" dirty="0" err="1">
                <a:effectLst/>
              </a:rPr>
              <a:t>Bicknell’s</a:t>
            </a:r>
            <a:r>
              <a:rPr lang="fr-FR" sz="1700" dirty="0">
                <a:effectLst/>
              </a:rPr>
              <a:t> </a:t>
            </a:r>
            <a:r>
              <a:rPr lang="fr-FR" sz="1700" dirty="0" err="1">
                <a:effectLst/>
              </a:rPr>
              <a:t>Thrush</a:t>
            </a:r>
            <a:r>
              <a:rPr lang="fr-FR" sz="1700" dirty="0">
                <a:effectLst/>
              </a:rPr>
              <a:t> (</a:t>
            </a:r>
            <a:r>
              <a:rPr lang="fr-FR" sz="1700" i="1" dirty="0">
                <a:effectLst/>
              </a:rPr>
              <a:t>Catharus </a:t>
            </a:r>
            <a:r>
              <a:rPr lang="fr-FR" sz="1700" i="1" dirty="0" err="1">
                <a:effectLst/>
              </a:rPr>
              <a:t>Bicknelli</a:t>
            </a:r>
            <a:r>
              <a:rPr lang="fr-FR" sz="1700" dirty="0">
                <a:effectLst/>
              </a:rPr>
              <a:t>) as a case </a:t>
            </a:r>
            <a:r>
              <a:rPr lang="fr-FR" sz="1700" dirty="0" err="1">
                <a:effectLst/>
              </a:rPr>
              <a:t>study</a:t>
            </a:r>
            <a:r>
              <a:rPr lang="fr-FR" sz="1700" dirty="0">
                <a:effectLst/>
              </a:rPr>
              <a:t> ». </a:t>
            </a:r>
            <a:r>
              <a:rPr lang="fr-FR" sz="1700" i="1" dirty="0">
                <a:effectLst/>
              </a:rPr>
              <a:t>Global </a:t>
            </a:r>
            <a:r>
              <a:rPr lang="fr-FR" sz="1700" i="1" dirty="0" err="1">
                <a:effectLst/>
              </a:rPr>
              <a:t>Ecology</a:t>
            </a:r>
            <a:r>
              <a:rPr lang="fr-FR" sz="1700" i="1" dirty="0">
                <a:effectLst/>
              </a:rPr>
              <a:t> and Conservation</a:t>
            </a:r>
            <a:r>
              <a:rPr lang="fr-FR" sz="1700" dirty="0">
                <a:effectLst/>
              </a:rPr>
              <a:t> 17 (1 janvier 2019): e00530. </a:t>
            </a:r>
            <a:r>
              <a:rPr lang="fr-FR" sz="1700" dirty="0">
                <a:effectLst/>
                <a:hlinkClick r:id="rId5"/>
              </a:rPr>
              <a:t>https://doi.org/10.1016/j.gecco.2019.e00530</a:t>
            </a:r>
            <a:r>
              <a:rPr lang="fr-FR" sz="1700" dirty="0">
                <a:effectLst/>
              </a:rPr>
              <a:t>.</a:t>
            </a:r>
          </a:p>
          <a:p>
            <a:pPr marL="342900" indent="-342900" algn="just">
              <a:buFont typeface="+mj-lt"/>
              <a:buAutoNum type="arabicPeriod"/>
            </a:pPr>
            <a:r>
              <a:rPr lang="fr-FR" sz="1700" dirty="0">
                <a:effectLst/>
              </a:rPr>
              <a:t>Freeman, Benjamin G., et Graham Montgomery. « </a:t>
            </a:r>
            <a:r>
              <a:rPr lang="fr-FR" sz="1700" dirty="0" err="1">
                <a:effectLst/>
              </a:rPr>
              <a:t>Interspecific</a:t>
            </a:r>
            <a:r>
              <a:rPr lang="fr-FR" sz="1700" dirty="0">
                <a:effectLst/>
              </a:rPr>
              <a:t> </a:t>
            </a:r>
            <a:r>
              <a:rPr lang="fr-FR" sz="1700" dirty="0" err="1">
                <a:effectLst/>
              </a:rPr>
              <a:t>aggression</a:t>
            </a:r>
            <a:r>
              <a:rPr lang="fr-FR" sz="1700" dirty="0">
                <a:effectLst/>
              </a:rPr>
              <a:t> by the </a:t>
            </a:r>
            <a:r>
              <a:rPr lang="fr-FR" sz="1700" dirty="0" err="1">
                <a:effectLst/>
              </a:rPr>
              <a:t>Swainson’s</a:t>
            </a:r>
            <a:r>
              <a:rPr lang="fr-FR" sz="1700" dirty="0">
                <a:effectLst/>
              </a:rPr>
              <a:t> </a:t>
            </a:r>
            <a:r>
              <a:rPr lang="fr-FR" sz="1700" dirty="0" err="1">
                <a:effectLst/>
              </a:rPr>
              <a:t>Thrush</a:t>
            </a:r>
            <a:r>
              <a:rPr lang="fr-FR" sz="1700" dirty="0">
                <a:effectLst/>
              </a:rPr>
              <a:t> (Catharus </a:t>
            </a:r>
            <a:r>
              <a:rPr lang="fr-FR" sz="1700" dirty="0" err="1">
                <a:effectLst/>
              </a:rPr>
              <a:t>ustulatus</a:t>
            </a:r>
            <a:r>
              <a:rPr lang="fr-FR" sz="1700" dirty="0">
                <a:effectLst/>
              </a:rPr>
              <a:t>) </a:t>
            </a:r>
            <a:r>
              <a:rPr lang="fr-FR" sz="1700" dirty="0" err="1">
                <a:effectLst/>
              </a:rPr>
              <a:t>may</a:t>
            </a:r>
            <a:r>
              <a:rPr lang="fr-FR" sz="1700" dirty="0">
                <a:effectLst/>
              </a:rPr>
              <a:t> </a:t>
            </a:r>
            <a:r>
              <a:rPr lang="fr-FR" sz="1700" dirty="0" err="1">
                <a:effectLst/>
              </a:rPr>
              <a:t>limit</a:t>
            </a:r>
            <a:r>
              <a:rPr lang="fr-FR" sz="1700" dirty="0">
                <a:effectLst/>
              </a:rPr>
              <a:t> the distribution of the </a:t>
            </a:r>
            <a:r>
              <a:rPr lang="fr-FR" sz="1700" dirty="0" err="1">
                <a:effectLst/>
              </a:rPr>
              <a:t>threatened</a:t>
            </a: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in the Adirondack </a:t>
            </a:r>
            <a:r>
              <a:rPr lang="fr-FR" sz="1700" dirty="0" err="1">
                <a:effectLst/>
              </a:rPr>
              <a:t>Mountains</a:t>
            </a:r>
            <a:r>
              <a:rPr lang="fr-FR" sz="1700" dirty="0">
                <a:effectLst/>
              </a:rPr>
              <a:t> ». </a:t>
            </a:r>
            <a:r>
              <a:rPr lang="fr-FR" sz="1700" i="1" dirty="0">
                <a:effectLst/>
              </a:rPr>
              <a:t>The Condor: </a:t>
            </a:r>
            <a:r>
              <a:rPr lang="fr-FR" sz="1700" i="1" dirty="0" err="1">
                <a:effectLst/>
              </a:rPr>
              <a:t>Ornithological</a:t>
            </a:r>
            <a:r>
              <a:rPr lang="fr-FR" sz="1700" i="1" dirty="0">
                <a:effectLst/>
              </a:rPr>
              <a:t> Applications</a:t>
            </a:r>
            <a:r>
              <a:rPr lang="fr-FR" sz="1700" dirty="0">
                <a:effectLst/>
              </a:rPr>
              <a:t> 118, n</a:t>
            </a:r>
            <a:r>
              <a:rPr lang="fr-FR" sz="1700" baseline="30000" dirty="0">
                <a:effectLst/>
              </a:rPr>
              <a:t>o</a:t>
            </a:r>
            <a:r>
              <a:rPr lang="fr-FR" sz="1700" dirty="0">
                <a:effectLst/>
              </a:rPr>
              <a:t> 1 (1 février 2016): 169‑78. </a:t>
            </a:r>
            <a:r>
              <a:rPr lang="fr-FR" sz="1700" dirty="0">
                <a:effectLst/>
                <a:hlinkClick r:id="rId6"/>
              </a:rPr>
              <a:t>https://doi.org/10.1650/CONDOR-15-145.1</a:t>
            </a:r>
            <a:r>
              <a:rPr lang="fr-FR" sz="1700" dirty="0">
                <a:effectLst/>
              </a:rPr>
              <a:t>.</a:t>
            </a:r>
          </a:p>
          <a:p>
            <a:pPr marL="342900" indent="-342900" algn="just">
              <a:buFont typeface="+mj-lt"/>
              <a:buAutoNum type="arabicPeriod"/>
            </a:pPr>
            <a:r>
              <a:rPr lang="fr-FR" sz="1700" dirty="0">
                <a:effectLst/>
              </a:rPr>
              <a:t>« Grive de </a:t>
            </a:r>
            <a:r>
              <a:rPr lang="fr-FR" sz="1700" dirty="0" err="1">
                <a:effectLst/>
              </a:rPr>
              <a:t>Bicknell</a:t>
            </a:r>
            <a:r>
              <a:rPr lang="fr-FR" sz="1700" dirty="0">
                <a:effectLst/>
              </a:rPr>
              <a:t> - Carte des tendances - Statuts et tendances </a:t>
            </a:r>
            <a:r>
              <a:rPr lang="fr-FR" sz="1700" dirty="0" err="1">
                <a:effectLst/>
              </a:rPr>
              <a:t>eBird</a:t>
            </a:r>
            <a:r>
              <a:rPr lang="fr-FR" sz="1700" dirty="0">
                <a:effectLst/>
              </a:rPr>
              <a:t> ». Consulté le 18 avril 2025. </a:t>
            </a:r>
            <a:r>
              <a:rPr lang="fr-FR" sz="1700" dirty="0">
                <a:effectLst/>
                <a:hlinkClick r:id="rId7"/>
              </a:rPr>
              <a:t>https://science.ebird.org/status-and-trends/species/bicthr/trends-map</a:t>
            </a:r>
            <a:r>
              <a:rPr lang="fr-FR" sz="1700" dirty="0">
                <a:effectLst/>
              </a:rPr>
              <a:t>.</a:t>
            </a:r>
          </a:p>
          <a:p>
            <a:pPr marL="342900" indent="-342900" algn="just">
              <a:buFont typeface="+mj-lt"/>
              <a:buAutoNum type="arabicPeriod"/>
            </a:pPr>
            <a:r>
              <a:rPr lang="fr-FR" sz="1700" dirty="0">
                <a:effectLst/>
              </a:rPr>
              <a:t>Lemaître, Jérôme, et Vincent Lamarre. « </a:t>
            </a:r>
            <a:r>
              <a:rPr lang="fr-FR" sz="1700" dirty="0" err="1">
                <a:effectLst/>
              </a:rPr>
              <a:t>Effects</a:t>
            </a:r>
            <a:r>
              <a:rPr lang="fr-FR" sz="1700" dirty="0">
                <a:effectLst/>
              </a:rPr>
              <a:t> of Wind Energy Production on a </a:t>
            </a:r>
            <a:r>
              <a:rPr lang="fr-FR" sz="1700" dirty="0" err="1">
                <a:effectLst/>
              </a:rPr>
              <a:t>Threatened</a:t>
            </a:r>
            <a:r>
              <a:rPr lang="fr-FR" sz="1700" dirty="0">
                <a:effectLst/>
              </a:rPr>
              <a:t> </a:t>
            </a:r>
            <a:r>
              <a:rPr lang="fr-FR" sz="1700" dirty="0" err="1">
                <a:effectLst/>
              </a:rPr>
              <a:t>Species</a:t>
            </a:r>
            <a:r>
              <a:rPr lang="fr-FR" sz="1700" dirty="0">
                <a:effectLst/>
              </a:rPr>
              <a:t>, the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a:t>
            </a:r>
            <a:r>
              <a:rPr lang="fr-FR" sz="1700" dirty="0" err="1">
                <a:effectLst/>
              </a:rPr>
              <a:t>with</a:t>
            </a:r>
            <a:r>
              <a:rPr lang="fr-FR" sz="1700" dirty="0">
                <a:effectLst/>
              </a:rPr>
              <a:t> and </a:t>
            </a:r>
            <a:r>
              <a:rPr lang="fr-FR" sz="1700" dirty="0" err="1">
                <a:effectLst/>
              </a:rPr>
              <a:t>without</a:t>
            </a:r>
            <a:r>
              <a:rPr lang="fr-FR" sz="1700" dirty="0">
                <a:effectLst/>
              </a:rPr>
              <a:t> Mitigation ». </a:t>
            </a:r>
            <a:r>
              <a:rPr lang="fr-FR" sz="1700" i="1" dirty="0">
                <a:effectLst/>
              </a:rPr>
              <a:t>Bird Conservation International</a:t>
            </a:r>
            <a:r>
              <a:rPr lang="fr-FR" sz="1700" dirty="0">
                <a:effectLst/>
              </a:rPr>
              <a:t> 30, n</a:t>
            </a:r>
            <a:r>
              <a:rPr lang="fr-FR" sz="1700" baseline="30000" dirty="0">
                <a:effectLst/>
              </a:rPr>
              <a:t>o</a:t>
            </a:r>
            <a:r>
              <a:rPr lang="fr-FR" sz="1700" dirty="0">
                <a:effectLst/>
              </a:rPr>
              <a:t> 2 (juin 2020): 194‑209. </a:t>
            </a:r>
            <a:r>
              <a:rPr lang="fr-FR" sz="1700" dirty="0">
                <a:effectLst/>
                <a:hlinkClick r:id="rId8"/>
              </a:rPr>
              <a:t>https://doi.org/10.1017/S095927092000012X</a:t>
            </a:r>
            <a:r>
              <a:rPr lang="fr-FR" sz="1700" dirty="0">
                <a:effectLst/>
              </a:rPr>
              <a:t>.</a:t>
            </a:r>
          </a:p>
          <a:p>
            <a:pPr marL="342900" indent="-342900" algn="just">
              <a:buFont typeface="+mj-lt"/>
              <a:buAutoNum type="arabicPeriod"/>
            </a:pPr>
            <a:r>
              <a:rPr lang="fr-FR" sz="1700" dirty="0">
                <a:effectLst/>
              </a:rPr>
              <a:t>Lloyd, John D. (</a:t>
            </a:r>
            <a:r>
              <a:rPr lang="fr-FR" sz="1700" dirty="0" err="1">
                <a:effectLst/>
              </a:rPr>
              <a:t>ed</a:t>
            </a:r>
            <a:r>
              <a:rPr lang="fr-FR" sz="1700" dirty="0">
                <a:effectLst/>
              </a:rPr>
              <a:t> ), et Kent P. (</a:t>
            </a:r>
            <a:r>
              <a:rPr lang="fr-FR" sz="1700" dirty="0" err="1">
                <a:effectLst/>
              </a:rPr>
              <a:t>ed</a:t>
            </a:r>
            <a:r>
              <a:rPr lang="fr-FR" sz="1700" dirty="0">
                <a:effectLst/>
              </a:rPr>
              <a:t> ) </a:t>
            </a:r>
            <a:r>
              <a:rPr lang="fr-FR" sz="1700" dirty="0" err="1">
                <a:effectLst/>
              </a:rPr>
              <a:t>McFarland</a:t>
            </a:r>
            <a:r>
              <a:rPr lang="fr-FR" sz="1700" dirty="0">
                <a:effectLst/>
              </a:rPr>
              <a:t>. « A Conservation Action Plan for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 2017. </a:t>
            </a:r>
            <a:r>
              <a:rPr lang="fr-FR" sz="1700" dirty="0">
                <a:effectLst/>
                <a:hlinkClick r:id="rId9"/>
              </a:rPr>
              <a:t>https://bvearmb.do/handle/123456789/2316</a:t>
            </a:r>
            <a:r>
              <a:rPr lang="fr-FR" sz="1700" dirty="0">
                <a:effectLst/>
              </a:rPr>
              <a:t>.</a:t>
            </a:r>
          </a:p>
          <a:p>
            <a:pPr marL="342900" indent="-342900" algn="just">
              <a:buFont typeface="+mj-lt"/>
              <a:buAutoNum type="arabicPeriod"/>
            </a:pPr>
            <a:r>
              <a:rPr lang="fr-FR" sz="1700" dirty="0" err="1">
                <a:effectLst/>
              </a:rPr>
              <a:t>Mackey</a:t>
            </a:r>
            <a:r>
              <a:rPr lang="fr-FR" sz="1700" dirty="0">
                <a:effectLst/>
              </a:rPr>
              <a:t>, Brendan, Sonia Hugh, Patrick Norman, Brendan M. Rogers, et </a:t>
            </a:r>
            <a:r>
              <a:rPr lang="fr-FR" sz="1700" dirty="0" err="1">
                <a:effectLst/>
              </a:rPr>
              <a:t>Dominick</a:t>
            </a:r>
            <a:r>
              <a:rPr lang="fr-FR" sz="1700" dirty="0">
                <a:effectLst/>
              </a:rPr>
              <a:t> </a:t>
            </a:r>
            <a:r>
              <a:rPr lang="fr-FR" sz="1700" dirty="0" err="1">
                <a:effectLst/>
              </a:rPr>
              <a:t>Dellasala</a:t>
            </a:r>
            <a:r>
              <a:rPr lang="fr-FR" sz="1700" dirty="0">
                <a:effectLst/>
              </a:rPr>
              <a:t>. « Insights </a:t>
            </a:r>
            <a:r>
              <a:rPr lang="fr-FR" sz="1700" dirty="0" err="1">
                <a:effectLst/>
              </a:rPr>
              <a:t>into</a:t>
            </a:r>
            <a:r>
              <a:rPr lang="fr-FR" sz="1700" dirty="0">
                <a:effectLst/>
              </a:rPr>
              <a:t> </a:t>
            </a:r>
            <a:r>
              <a:rPr lang="fr-FR" sz="1700" dirty="0" err="1">
                <a:effectLst/>
              </a:rPr>
              <a:t>Boreal</a:t>
            </a:r>
            <a:r>
              <a:rPr lang="fr-FR" sz="1700" dirty="0">
                <a:effectLst/>
              </a:rPr>
              <a:t> Forest </a:t>
            </a:r>
            <a:r>
              <a:rPr lang="fr-FR" sz="1700" dirty="0" err="1">
                <a:effectLst/>
              </a:rPr>
              <a:t>Disturbance</a:t>
            </a:r>
            <a:r>
              <a:rPr lang="fr-FR" sz="1700" dirty="0">
                <a:effectLst/>
              </a:rPr>
              <a:t> </a:t>
            </a:r>
            <a:r>
              <a:rPr lang="fr-FR" sz="1700" dirty="0" err="1">
                <a:effectLst/>
              </a:rPr>
              <a:t>from</a:t>
            </a:r>
            <a:r>
              <a:rPr lang="fr-FR" sz="1700" dirty="0">
                <a:effectLst/>
              </a:rPr>
              <a:t> </a:t>
            </a:r>
            <a:r>
              <a:rPr lang="fr-FR" sz="1700" dirty="0" err="1">
                <a:effectLst/>
              </a:rPr>
              <a:t>Canopy</a:t>
            </a:r>
            <a:r>
              <a:rPr lang="fr-FR" sz="1700" dirty="0">
                <a:effectLst/>
              </a:rPr>
              <a:t> </a:t>
            </a:r>
            <a:r>
              <a:rPr lang="fr-FR" sz="1700" dirty="0" err="1">
                <a:effectLst/>
              </a:rPr>
              <a:t>Stability</a:t>
            </a:r>
            <a:r>
              <a:rPr lang="fr-FR" sz="1700" dirty="0">
                <a:effectLst/>
              </a:rPr>
              <a:t> Index ». </a:t>
            </a:r>
            <a:r>
              <a:rPr lang="fr-FR" sz="1700" i="1" dirty="0">
                <a:effectLst/>
              </a:rPr>
              <a:t>Land</a:t>
            </a:r>
            <a:r>
              <a:rPr lang="fr-FR" sz="1700" dirty="0">
                <a:effectLst/>
              </a:rPr>
              <a:t> 13, n</a:t>
            </a:r>
            <a:r>
              <a:rPr lang="fr-FR" sz="1700" baseline="30000" dirty="0">
                <a:effectLst/>
              </a:rPr>
              <a:t>o</a:t>
            </a:r>
            <a:r>
              <a:rPr lang="fr-FR" sz="1700" dirty="0">
                <a:effectLst/>
              </a:rPr>
              <a:t> 10 (octobre 2024): 1644. </a:t>
            </a:r>
            <a:r>
              <a:rPr lang="fr-FR" sz="1700" dirty="0">
                <a:effectLst/>
                <a:hlinkClick r:id="rId10"/>
              </a:rPr>
              <a:t>https://doi.org/10.3390/land13101644</a:t>
            </a:r>
            <a:r>
              <a:rPr lang="fr-FR" sz="1700" dirty="0">
                <a:effectLst/>
              </a:rPr>
              <a:t>.</a:t>
            </a:r>
          </a:p>
          <a:p>
            <a:pPr marL="342900" indent="-342900" algn="just">
              <a:buFont typeface="+mj-lt"/>
              <a:buAutoNum type="arabicPeriod"/>
            </a:pPr>
            <a:r>
              <a:rPr lang="fr-FR" sz="1700" dirty="0">
                <a:effectLst/>
              </a:rPr>
              <a:t>Townsend, Jason M., Kent P. </a:t>
            </a:r>
            <a:r>
              <a:rPr lang="fr-FR" sz="1700" dirty="0" err="1">
                <a:effectLst/>
              </a:rPr>
              <a:t>McFarland</a:t>
            </a:r>
            <a:r>
              <a:rPr lang="fr-FR" sz="1700" dirty="0">
                <a:effectLst/>
              </a:rPr>
              <a:t>, Christopher C. Rimmer, Walter G. Ellison, et James E. Goetz. «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Version 1.0 ». </a:t>
            </a:r>
            <a:r>
              <a:rPr lang="fr-FR" sz="1700" i="1" dirty="0" err="1">
                <a:effectLst/>
              </a:rPr>
              <a:t>Birds</a:t>
            </a:r>
            <a:r>
              <a:rPr lang="fr-FR" sz="1700" i="1" dirty="0">
                <a:effectLst/>
              </a:rPr>
              <a:t> of the World</a:t>
            </a:r>
            <a:r>
              <a:rPr lang="fr-FR" sz="1700" dirty="0">
                <a:effectLst/>
              </a:rPr>
              <a:t>, 2020. </a:t>
            </a:r>
            <a:r>
              <a:rPr lang="fr-FR" sz="1700" dirty="0">
                <a:effectLst/>
                <a:hlinkClick r:id="rId11"/>
              </a:rPr>
              <a:t>https://doi.org/10.2173/bow.bicthr.01</a:t>
            </a:r>
            <a:r>
              <a:rPr lang="fr-FR" sz="1700" dirty="0">
                <a:effectLst/>
              </a:rPr>
              <a:t>.</a:t>
            </a:r>
          </a:p>
        </p:txBody>
      </p:sp>
    </p:spTree>
    <p:extLst>
      <p:ext uri="{BB962C8B-B14F-4D97-AF65-F5344CB8AC3E}">
        <p14:creationId xmlns:p14="http://schemas.microsoft.com/office/powerpoint/2010/main" val="2234115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18CA6-CB85-39AA-467D-632BA048ECB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3851C6B-6821-99F9-DAC7-70600BF746E2}"/>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21AB81F3-E6B4-2464-39FD-444D13F389EA}"/>
              </a:ext>
            </a:extLst>
          </p:cNvPr>
          <p:cNvSpPr txBox="1"/>
          <p:nvPr/>
        </p:nvSpPr>
        <p:spPr>
          <a:xfrm>
            <a:off x="86298" y="448155"/>
            <a:ext cx="11933257" cy="461665"/>
          </a:xfrm>
          <a:prstGeom prst="rect">
            <a:avLst/>
          </a:prstGeom>
          <a:noFill/>
        </p:spPr>
        <p:txBody>
          <a:bodyPr wrap="square">
            <a:spAutoFit/>
          </a:bodyPr>
          <a:lstStyle/>
          <a:p>
            <a:r>
              <a:rPr lang="fr-FR" sz="2400" dirty="0"/>
              <a:t>Grive de </a:t>
            </a:r>
            <a:r>
              <a:rPr lang="fr-FR" sz="2400" dirty="0" err="1"/>
              <a:t>Bicknell</a:t>
            </a:r>
            <a:r>
              <a:rPr lang="fr-FR" sz="2400" dirty="0"/>
              <a:t> &amp; Modélisation de niche (SDM)</a:t>
            </a:r>
            <a:endParaRPr lang="fr-FR" sz="2400" b="0" i="0" dirty="0">
              <a:solidFill>
                <a:srgbClr val="1F1F1F"/>
              </a:solidFill>
              <a:effectLst/>
            </a:endParaRPr>
          </a:p>
        </p:txBody>
      </p:sp>
      <p:sp>
        <p:nvSpPr>
          <p:cNvPr id="5" name="ZoneTexte 4">
            <a:extLst>
              <a:ext uri="{FF2B5EF4-FFF2-40B4-BE49-F238E27FC236}">
                <a16:creationId xmlns:a16="http://schemas.microsoft.com/office/drawing/2014/main" id="{BCDFA55B-03E2-DA09-CA90-013EBB815C28}"/>
              </a:ext>
            </a:extLst>
          </p:cNvPr>
          <p:cNvSpPr txBox="1"/>
          <p:nvPr/>
        </p:nvSpPr>
        <p:spPr>
          <a:xfrm>
            <a:off x="0" y="1085310"/>
            <a:ext cx="12186725" cy="5324535"/>
          </a:xfrm>
          <a:prstGeom prst="rect">
            <a:avLst/>
          </a:prstGeom>
          <a:noFill/>
        </p:spPr>
        <p:txBody>
          <a:bodyPr wrap="square">
            <a:spAutoFit/>
          </a:bodyPr>
          <a:lstStyle/>
          <a:p>
            <a:pPr marL="342900" indent="-342900" algn="just">
              <a:buFont typeface="+mj-lt"/>
              <a:buAutoNum type="arabicPeriod"/>
            </a:pPr>
            <a:r>
              <a:rPr lang="fr-FR" sz="1700" dirty="0">
                <a:effectLst/>
              </a:rPr>
              <a:t>Atwood, Jonathan L., Christopher C. Rimmer, Kent P. </a:t>
            </a:r>
            <a:r>
              <a:rPr lang="fr-FR" sz="1700" dirty="0" err="1">
                <a:effectLst/>
              </a:rPr>
              <a:t>McFarland</a:t>
            </a:r>
            <a:r>
              <a:rPr lang="fr-FR" sz="1700" dirty="0">
                <a:effectLst/>
              </a:rPr>
              <a:t>, Sophia H. </a:t>
            </a:r>
            <a:r>
              <a:rPr lang="fr-FR" sz="1700" dirty="0" err="1">
                <a:effectLst/>
              </a:rPr>
              <a:t>Tsai</a:t>
            </a:r>
            <a:r>
              <a:rPr lang="fr-FR" sz="1700" dirty="0">
                <a:effectLst/>
              </a:rPr>
              <a:t>, et Laura R. Nagy. « Distribution of </a:t>
            </a:r>
            <a:r>
              <a:rPr lang="fr-FR" sz="1700" dirty="0" err="1">
                <a:effectLst/>
              </a:rPr>
              <a:t>Bicknell’s</a:t>
            </a:r>
            <a:r>
              <a:rPr lang="fr-FR" sz="1700" dirty="0">
                <a:effectLst/>
              </a:rPr>
              <a:t> </a:t>
            </a:r>
            <a:r>
              <a:rPr lang="fr-FR" sz="1700" dirty="0" err="1">
                <a:effectLst/>
              </a:rPr>
              <a:t>Thrush</a:t>
            </a:r>
            <a:r>
              <a:rPr lang="fr-FR" sz="1700" dirty="0">
                <a:effectLst/>
              </a:rPr>
              <a:t> in New </a:t>
            </a:r>
            <a:r>
              <a:rPr lang="fr-FR" sz="1700" dirty="0" err="1">
                <a:effectLst/>
              </a:rPr>
              <a:t>England</a:t>
            </a:r>
            <a:r>
              <a:rPr lang="fr-FR" sz="1700" dirty="0">
                <a:effectLst/>
              </a:rPr>
              <a:t> and New York ». </a:t>
            </a:r>
            <a:r>
              <a:rPr lang="fr-FR" sz="1700" i="1" dirty="0">
                <a:effectLst/>
              </a:rPr>
              <a:t>The Wilson Bulletin</a:t>
            </a:r>
            <a:r>
              <a:rPr lang="fr-FR" sz="1700" dirty="0">
                <a:effectLst/>
              </a:rPr>
              <a:t> 108, n</a:t>
            </a:r>
            <a:r>
              <a:rPr lang="fr-FR" sz="1700" baseline="30000" dirty="0">
                <a:effectLst/>
              </a:rPr>
              <a:t>o</a:t>
            </a:r>
            <a:r>
              <a:rPr lang="fr-FR" sz="1700" dirty="0">
                <a:effectLst/>
              </a:rPr>
              <a:t> 4 (1996): 650‑61.</a:t>
            </a:r>
          </a:p>
          <a:p>
            <a:pPr marL="342900" indent="-342900" algn="just">
              <a:buFont typeface="+mj-lt"/>
              <a:buAutoNum type="arabicPeriod"/>
            </a:pPr>
            <a:r>
              <a:rPr lang="fr-FR" sz="1700" dirty="0">
                <a:effectLst/>
              </a:rPr>
              <a:t>Aubry, Yves, André Desrochers, et Gilles </a:t>
            </a:r>
            <a:r>
              <a:rPr lang="fr-FR" sz="1700" dirty="0" err="1">
                <a:effectLst/>
              </a:rPr>
              <a:t>Seutin</a:t>
            </a:r>
            <a:r>
              <a:rPr lang="fr-FR" sz="1700" dirty="0">
                <a:effectLst/>
              </a:rPr>
              <a:t>. « </a:t>
            </a:r>
            <a:r>
              <a:rPr lang="fr-FR" sz="1700" dirty="0" err="1">
                <a:effectLst/>
              </a:rPr>
              <a:t>Avian</a:t>
            </a:r>
            <a:r>
              <a:rPr lang="fr-FR" sz="1700" dirty="0">
                <a:effectLst/>
              </a:rPr>
              <a:t> Conservation and </a:t>
            </a:r>
            <a:r>
              <a:rPr lang="fr-FR" sz="1700" dirty="0" err="1">
                <a:effectLst/>
              </a:rPr>
              <a:t>Ecology</a:t>
            </a: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(&lt;</a:t>
            </a:r>
            <a:r>
              <a:rPr lang="fr-FR" sz="1700" dirty="0" err="1">
                <a:effectLst/>
              </a:rPr>
              <a:t>em</a:t>
            </a:r>
            <a:r>
              <a:rPr lang="fr-FR" sz="1700" dirty="0">
                <a:effectLst/>
              </a:rPr>
              <a:t>&gt;Catharus </a:t>
            </a:r>
            <a:r>
              <a:rPr lang="fr-FR" sz="1700" dirty="0" err="1">
                <a:effectLst/>
              </a:rPr>
              <a:t>Bicknelli</a:t>
            </a:r>
            <a:r>
              <a:rPr lang="fr-FR" sz="1700" dirty="0">
                <a:effectLst/>
              </a:rPr>
              <a:t>&lt;/</a:t>
            </a:r>
            <a:r>
              <a:rPr lang="fr-FR" sz="1700" dirty="0" err="1">
                <a:effectLst/>
              </a:rPr>
              <a:t>Em</a:t>
            </a:r>
            <a:r>
              <a:rPr lang="fr-FR" sz="1700" dirty="0">
                <a:effectLst/>
              </a:rPr>
              <a:t>&gt;) Habitat </a:t>
            </a:r>
            <a:r>
              <a:rPr lang="fr-FR" sz="1700" dirty="0" err="1">
                <a:effectLst/>
              </a:rPr>
              <a:t>Occupancy</a:t>
            </a:r>
            <a:r>
              <a:rPr lang="fr-FR" sz="1700" dirty="0">
                <a:effectLst/>
              </a:rPr>
              <a:t> in </a:t>
            </a:r>
            <a:r>
              <a:rPr lang="fr-FR" sz="1700" dirty="0" err="1">
                <a:effectLst/>
              </a:rPr>
              <a:t>Québec’s</a:t>
            </a:r>
            <a:r>
              <a:rPr lang="fr-FR" sz="1700" dirty="0">
                <a:effectLst/>
              </a:rPr>
              <a:t> </a:t>
            </a:r>
            <a:r>
              <a:rPr lang="fr-FR" sz="1700" dirty="0" err="1">
                <a:effectLst/>
              </a:rPr>
              <a:t>Laurentian</a:t>
            </a:r>
            <a:r>
              <a:rPr lang="fr-FR" sz="1700" dirty="0">
                <a:effectLst/>
              </a:rPr>
              <a:t> Highlands ». </a:t>
            </a:r>
            <a:r>
              <a:rPr lang="fr-FR" sz="1700" i="1" dirty="0" err="1">
                <a:effectLst/>
              </a:rPr>
              <a:t>Avian</a:t>
            </a:r>
            <a:r>
              <a:rPr lang="fr-FR" sz="1700" i="1" dirty="0">
                <a:effectLst/>
              </a:rPr>
              <a:t> Conservation and </a:t>
            </a:r>
            <a:r>
              <a:rPr lang="fr-FR" sz="1700" i="1" dirty="0" err="1">
                <a:effectLst/>
              </a:rPr>
              <a:t>Ecology</a:t>
            </a:r>
            <a:r>
              <a:rPr lang="fr-FR" sz="1700" dirty="0">
                <a:effectLst/>
              </a:rPr>
              <a:t> 13, n</a:t>
            </a:r>
            <a:r>
              <a:rPr lang="fr-FR" sz="1700" baseline="30000" dirty="0">
                <a:effectLst/>
              </a:rPr>
              <a:t>o</a:t>
            </a:r>
            <a:r>
              <a:rPr lang="fr-FR" sz="1700" dirty="0">
                <a:effectLst/>
              </a:rPr>
              <a:t> 2 (13 septembre 2018). </a:t>
            </a:r>
            <a:r>
              <a:rPr lang="fr-FR" sz="1700" dirty="0">
                <a:effectLst/>
                <a:hlinkClick r:id="rId3"/>
              </a:rPr>
              <a:t>https://doi.org/10.5751/ACE-01226-130208</a:t>
            </a:r>
            <a:r>
              <a:rPr lang="fr-FR" sz="1700" dirty="0">
                <a:effectLst/>
              </a:rPr>
              <a:t>.</a:t>
            </a:r>
          </a:p>
          <a:p>
            <a:pPr marL="342900" indent="-342900" algn="just">
              <a:buFont typeface="+mj-lt"/>
              <a:buAutoNum type="arabicPeriod"/>
            </a:pPr>
            <a:r>
              <a:rPr lang="fr-FR" sz="1700" dirty="0">
                <a:effectLst/>
              </a:rPr>
              <a:t>Buisson, Laëtitia, Wilfried </a:t>
            </a:r>
            <a:r>
              <a:rPr lang="fr-FR" sz="1700" dirty="0" err="1">
                <a:effectLst/>
              </a:rPr>
              <a:t>Thuiller</a:t>
            </a:r>
            <a:r>
              <a:rPr lang="fr-FR" sz="1700" dirty="0">
                <a:effectLst/>
              </a:rPr>
              <a:t>, Nicolas </a:t>
            </a:r>
            <a:r>
              <a:rPr lang="fr-FR" sz="1700" dirty="0" err="1">
                <a:effectLst/>
              </a:rPr>
              <a:t>Casajus</a:t>
            </a:r>
            <a:r>
              <a:rPr lang="fr-FR" sz="1700" dirty="0">
                <a:effectLst/>
              </a:rPr>
              <a:t>, </a:t>
            </a:r>
            <a:r>
              <a:rPr lang="fr-FR" sz="1700" dirty="0" err="1">
                <a:effectLst/>
              </a:rPr>
              <a:t>Sovan</a:t>
            </a:r>
            <a:r>
              <a:rPr lang="fr-FR" sz="1700" dirty="0">
                <a:effectLst/>
              </a:rPr>
              <a:t> Lek, et Gaël Grenouillet. « </a:t>
            </a:r>
            <a:r>
              <a:rPr lang="fr-FR" sz="1700" dirty="0" err="1">
                <a:effectLst/>
              </a:rPr>
              <a:t>Uncertainty</a:t>
            </a:r>
            <a:r>
              <a:rPr lang="fr-FR" sz="1700" dirty="0">
                <a:effectLst/>
              </a:rPr>
              <a:t> in Ensemble </a:t>
            </a:r>
            <a:r>
              <a:rPr lang="fr-FR" sz="1700" dirty="0" err="1">
                <a:effectLst/>
              </a:rPr>
              <a:t>Forecasting</a:t>
            </a:r>
            <a:r>
              <a:rPr lang="fr-FR" sz="1700" dirty="0">
                <a:effectLst/>
              </a:rPr>
              <a:t> of </a:t>
            </a:r>
            <a:r>
              <a:rPr lang="fr-FR" sz="1700" dirty="0" err="1">
                <a:effectLst/>
              </a:rPr>
              <a:t>Species</a:t>
            </a:r>
            <a:r>
              <a:rPr lang="fr-FR" sz="1700" dirty="0">
                <a:effectLst/>
              </a:rPr>
              <a:t> Distribution ». </a:t>
            </a:r>
            <a:r>
              <a:rPr lang="fr-FR" sz="1700" i="1" dirty="0">
                <a:effectLst/>
              </a:rPr>
              <a:t>Global Change </a:t>
            </a:r>
            <a:r>
              <a:rPr lang="fr-FR" sz="1700" i="1" dirty="0" err="1">
                <a:effectLst/>
              </a:rPr>
              <a:t>Biology</a:t>
            </a:r>
            <a:r>
              <a:rPr lang="fr-FR" sz="1700" dirty="0">
                <a:effectLst/>
              </a:rPr>
              <a:t> 16, n</a:t>
            </a:r>
            <a:r>
              <a:rPr lang="fr-FR" sz="1700" baseline="30000" dirty="0">
                <a:effectLst/>
              </a:rPr>
              <a:t>o</a:t>
            </a:r>
            <a:r>
              <a:rPr lang="fr-FR" sz="1700" dirty="0">
                <a:effectLst/>
              </a:rPr>
              <a:t> 4 (2010): 1145‑57. </a:t>
            </a:r>
            <a:r>
              <a:rPr lang="fr-FR" sz="1700" dirty="0">
                <a:effectLst/>
                <a:hlinkClick r:id="rId4"/>
              </a:rPr>
              <a:t>https://doi.org/10.1111/j.1365-2486.2009.02000.x</a:t>
            </a:r>
            <a:r>
              <a:rPr lang="fr-FR" sz="1700" dirty="0">
                <a:effectLst/>
              </a:rPr>
              <a:t>.</a:t>
            </a:r>
          </a:p>
          <a:p>
            <a:pPr marL="342900" indent="-342900" algn="just">
              <a:buFont typeface="+mj-lt"/>
              <a:buAutoNum type="arabicPeriod"/>
            </a:pPr>
            <a:r>
              <a:rPr lang="fr-FR" sz="1700" dirty="0" err="1">
                <a:effectLst/>
              </a:rPr>
              <a:t>Chefaoui</a:t>
            </a:r>
            <a:r>
              <a:rPr lang="fr-FR" sz="1700" dirty="0">
                <a:effectLst/>
              </a:rPr>
              <a:t>, Rosa M., et Jorge M. Lobo. « </a:t>
            </a:r>
            <a:r>
              <a:rPr lang="fr-FR" sz="1700" dirty="0" err="1">
                <a:effectLst/>
              </a:rPr>
              <a:t>Assessing</a:t>
            </a:r>
            <a:r>
              <a:rPr lang="fr-FR" sz="1700" dirty="0">
                <a:effectLst/>
              </a:rPr>
              <a:t> the </a:t>
            </a:r>
            <a:r>
              <a:rPr lang="fr-FR" sz="1700" dirty="0" err="1">
                <a:effectLst/>
              </a:rPr>
              <a:t>effects</a:t>
            </a:r>
            <a:r>
              <a:rPr lang="fr-FR" sz="1700" dirty="0">
                <a:effectLst/>
              </a:rPr>
              <a:t> of pseudo-absences on </a:t>
            </a:r>
            <a:r>
              <a:rPr lang="fr-FR" sz="1700" dirty="0" err="1">
                <a:effectLst/>
              </a:rPr>
              <a:t>predictive</a:t>
            </a:r>
            <a:r>
              <a:rPr lang="fr-FR" sz="1700" dirty="0">
                <a:effectLst/>
              </a:rPr>
              <a:t> distribution model performance ». </a:t>
            </a:r>
            <a:r>
              <a:rPr lang="fr-FR" sz="1700" i="1" dirty="0" err="1">
                <a:effectLst/>
              </a:rPr>
              <a:t>Ecological</a:t>
            </a:r>
            <a:r>
              <a:rPr lang="fr-FR" sz="1700" i="1" dirty="0">
                <a:effectLst/>
              </a:rPr>
              <a:t> </a:t>
            </a:r>
            <a:r>
              <a:rPr lang="fr-FR" sz="1700" i="1" dirty="0" err="1">
                <a:effectLst/>
              </a:rPr>
              <a:t>Modelling</a:t>
            </a:r>
            <a:r>
              <a:rPr lang="fr-FR" sz="1700" dirty="0">
                <a:effectLst/>
              </a:rPr>
              <a:t> 210, n</a:t>
            </a:r>
            <a:r>
              <a:rPr lang="fr-FR" sz="1700" baseline="30000" dirty="0">
                <a:effectLst/>
              </a:rPr>
              <a:t>o</a:t>
            </a:r>
            <a:r>
              <a:rPr lang="fr-FR" sz="1700" dirty="0">
                <a:effectLst/>
              </a:rPr>
              <a:t> 4 (10 février 2008): 478‑86. </a:t>
            </a:r>
            <a:r>
              <a:rPr lang="fr-FR" sz="1700" dirty="0">
                <a:effectLst/>
                <a:hlinkClick r:id="rId5"/>
              </a:rPr>
              <a:t>https://doi.org/10.1016/j.ecolmodel.2007.08.010</a:t>
            </a:r>
            <a:r>
              <a:rPr lang="fr-FR" sz="1700" dirty="0">
                <a:effectLst/>
              </a:rPr>
              <a:t>.</a:t>
            </a:r>
          </a:p>
          <a:p>
            <a:pPr marL="342900" indent="-342900" algn="just">
              <a:buFont typeface="+mj-lt"/>
              <a:buAutoNum type="arabicPeriod"/>
            </a:pPr>
            <a:r>
              <a:rPr lang="fr-FR" sz="1700" dirty="0">
                <a:effectLst/>
              </a:rPr>
              <a:t>Fourcade, Yoan, Aurélien G. Besnard, et Jean </a:t>
            </a:r>
            <a:r>
              <a:rPr lang="fr-FR" sz="1700" dirty="0" err="1">
                <a:effectLst/>
              </a:rPr>
              <a:t>Secondi</a:t>
            </a:r>
            <a:r>
              <a:rPr lang="fr-FR" sz="1700" dirty="0">
                <a:effectLst/>
              </a:rPr>
              <a:t>. « </a:t>
            </a:r>
            <a:r>
              <a:rPr lang="fr-FR" sz="1700" dirty="0" err="1">
                <a:effectLst/>
              </a:rPr>
              <a:t>Paintings</a:t>
            </a:r>
            <a:r>
              <a:rPr lang="fr-FR" sz="1700" dirty="0">
                <a:effectLst/>
              </a:rPr>
              <a:t> </a:t>
            </a:r>
            <a:r>
              <a:rPr lang="fr-FR" sz="1700" dirty="0" err="1">
                <a:effectLst/>
              </a:rPr>
              <a:t>Predict</a:t>
            </a:r>
            <a:r>
              <a:rPr lang="fr-FR" sz="1700" dirty="0">
                <a:effectLst/>
              </a:rPr>
              <a:t> the Distribution of </a:t>
            </a:r>
            <a:r>
              <a:rPr lang="fr-FR" sz="1700" dirty="0" err="1">
                <a:effectLst/>
              </a:rPr>
              <a:t>Species</a:t>
            </a:r>
            <a:r>
              <a:rPr lang="fr-FR" sz="1700" dirty="0">
                <a:effectLst/>
              </a:rPr>
              <a:t>, or the Challenge of </a:t>
            </a:r>
            <a:r>
              <a:rPr lang="fr-FR" sz="1700" dirty="0" err="1">
                <a:effectLst/>
              </a:rPr>
              <a:t>Selecting</a:t>
            </a:r>
            <a:r>
              <a:rPr lang="fr-FR" sz="1700" dirty="0">
                <a:effectLst/>
              </a:rPr>
              <a:t> </a:t>
            </a:r>
            <a:r>
              <a:rPr lang="fr-FR" sz="1700" dirty="0" err="1">
                <a:effectLst/>
              </a:rPr>
              <a:t>Environmental</a:t>
            </a:r>
            <a:r>
              <a:rPr lang="fr-FR" sz="1700" dirty="0">
                <a:effectLst/>
              </a:rPr>
              <a:t> </a:t>
            </a:r>
            <a:r>
              <a:rPr lang="fr-FR" sz="1700" dirty="0" err="1">
                <a:effectLst/>
              </a:rPr>
              <a:t>Predictors</a:t>
            </a:r>
            <a:r>
              <a:rPr lang="fr-FR" sz="1700" dirty="0">
                <a:effectLst/>
              </a:rPr>
              <a:t> and Evaluation </a:t>
            </a:r>
            <a:r>
              <a:rPr lang="fr-FR" sz="1700" dirty="0" err="1">
                <a:effectLst/>
              </a:rPr>
              <a:t>Statistics</a:t>
            </a:r>
            <a:r>
              <a:rPr lang="fr-FR" sz="1700" dirty="0">
                <a:effectLst/>
              </a:rPr>
              <a:t> ». </a:t>
            </a:r>
            <a:r>
              <a:rPr lang="fr-FR" sz="1700" i="1" dirty="0">
                <a:effectLst/>
              </a:rPr>
              <a:t>Global </a:t>
            </a:r>
            <a:r>
              <a:rPr lang="fr-FR" sz="1700" i="1" dirty="0" err="1">
                <a:effectLst/>
              </a:rPr>
              <a:t>Ecology</a:t>
            </a:r>
            <a:r>
              <a:rPr lang="fr-FR" sz="1700" i="1" dirty="0">
                <a:effectLst/>
              </a:rPr>
              <a:t> and </a:t>
            </a:r>
            <a:r>
              <a:rPr lang="fr-FR" sz="1700" i="1" dirty="0" err="1">
                <a:effectLst/>
              </a:rPr>
              <a:t>Biogeography</a:t>
            </a:r>
            <a:r>
              <a:rPr lang="fr-FR" sz="1700" dirty="0">
                <a:effectLst/>
              </a:rPr>
              <a:t> 27, n</a:t>
            </a:r>
            <a:r>
              <a:rPr lang="fr-FR" sz="1700" baseline="30000" dirty="0">
                <a:effectLst/>
              </a:rPr>
              <a:t>o</a:t>
            </a:r>
            <a:r>
              <a:rPr lang="fr-FR" sz="1700" dirty="0">
                <a:effectLst/>
              </a:rPr>
              <a:t> 2 (2018): 245‑56. </a:t>
            </a:r>
            <a:r>
              <a:rPr lang="fr-FR" sz="1700" dirty="0">
                <a:effectLst/>
                <a:hlinkClick r:id="rId6"/>
              </a:rPr>
              <a:t>https://doi.org/10.1111/geb.12684</a:t>
            </a:r>
            <a:r>
              <a:rPr lang="fr-FR" sz="1700" dirty="0">
                <a:effectLst/>
              </a:rPr>
              <a:t>.</a:t>
            </a:r>
          </a:p>
          <a:p>
            <a:pPr marL="342900" indent="-342900" algn="just">
              <a:buFont typeface="+mj-lt"/>
              <a:buAutoNum type="arabicPeriod"/>
            </a:pPr>
            <a:r>
              <a:rPr lang="fr-FR" sz="1700" dirty="0">
                <a:effectLst/>
              </a:rPr>
              <a:t>Guisan, Antoine, et Wilfried </a:t>
            </a:r>
            <a:r>
              <a:rPr lang="fr-FR" sz="1700" dirty="0" err="1">
                <a:effectLst/>
              </a:rPr>
              <a:t>Thuiller</a:t>
            </a:r>
            <a:r>
              <a:rPr lang="fr-FR" sz="1700" dirty="0">
                <a:effectLst/>
              </a:rPr>
              <a:t>. « </a:t>
            </a:r>
            <a:r>
              <a:rPr lang="fr-FR" sz="1700" dirty="0" err="1">
                <a:effectLst/>
              </a:rPr>
              <a:t>Predicting</a:t>
            </a:r>
            <a:r>
              <a:rPr lang="fr-FR" sz="1700" dirty="0">
                <a:effectLst/>
              </a:rPr>
              <a:t> </a:t>
            </a:r>
            <a:r>
              <a:rPr lang="fr-FR" sz="1700" dirty="0" err="1">
                <a:effectLst/>
              </a:rPr>
              <a:t>Species</a:t>
            </a:r>
            <a:r>
              <a:rPr lang="fr-FR" sz="1700" dirty="0">
                <a:effectLst/>
              </a:rPr>
              <a:t> Distribution: </a:t>
            </a:r>
            <a:r>
              <a:rPr lang="fr-FR" sz="1700" dirty="0" err="1">
                <a:effectLst/>
              </a:rPr>
              <a:t>Offering</a:t>
            </a:r>
            <a:r>
              <a:rPr lang="fr-FR" sz="1700" dirty="0">
                <a:effectLst/>
              </a:rPr>
              <a:t> More </a:t>
            </a:r>
            <a:r>
              <a:rPr lang="fr-FR" sz="1700" dirty="0" err="1">
                <a:effectLst/>
              </a:rPr>
              <a:t>than</a:t>
            </a:r>
            <a:r>
              <a:rPr lang="fr-FR" sz="1700" dirty="0">
                <a:effectLst/>
              </a:rPr>
              <a:t> Simple Habitat </a:t>
            </a:r>
            <a:r>
              <a:rPr lang="fr-FR" sz="1700" dirty="0" err="1">
                <a:effectLst/>
              </a:rPr>
              <a:t>Models</a:t>
            </a:r>
            <a:r>
              <a:rPr lang="fr-FR" sz="1700" dirty="0">
                <a:effectLst/>
              </a:rPr>
              <a:t> ». </a:t>
            </a:r>
            <a:r>
              <a:rPr lang="fr-FR" sz="1700" i="1" dirty="0" err="1">
                <a:effectLst/>
              </a:rPr>
              <a:t>Ecology</a:t>
            </a:r>
            <a:r>
              <a:rPr lang="fr-FR" sz="1700" i="1" dirty="0">
                <a:effectLst/>
              </a:rPr>
              <a:t> </a:t>
            </a:r>
            <a:r>
              <a:rPr lang="fr-FR" sz="1700" i="1" dirty="0" err="1">
                <a:effectLst/>
              </a:rPr>
              <a:t>Letters</a:t>
            </a:r>
            <a:r>
              <a:rPr lang="fr-FR" sz="1700" dirty="0">
                <a:effectLst/>
              </a:rPr>
              <a:t> 8, n</a:t>
            </a:r>
            <a:r>
              <a:rPr lang="fr-FR" sz="1700" baseline="30000" dirty="0">
                <a:effectLst/>
              </a:rPr>
              <a:t>o</a:t>
            </a:r>
            <a:r>
              <a:rPr lang="fr-FR" sz="1700" dirty="0">
                <a:effectLst/>
              </a:rPr>
              <a:t> 9 (2005): 993‑1009. </a:t>
            </a:r>
            <a:r>
              <a:rPr lang="fr-FR" sz="1700" dirty="0">
                <a:effectLst/>
                <a:hlinkClick r:id="rId7"/>
              </a:rPr>
              <a:t>https://doi.org/10.1111/j.1461-0248.2005.00792.x</a:t>
            </a:r>
            <a:r>
              <a:rPr lang="fr-FR" sz="1700" dirty="0">
                <a:effectLst/>
              </a:rPr>
              <a:t>.</a:t>
            </a:r>
          </a:p>
          <a:p>
            <a:pPr marL="342900" indent="-342900" algn="just">
              <a:buFont typeface="+mj-lt"/>
              <a:buAutoNum type="arabicPeriod"/>
            </a:pPr>
            <a:r>
              <a:rPr lang="fr-FR" sz="1700" dirty="0">
                <a:effectLst/>
              </a:rPr>
              <a:t>Lambert, J. Daniel, Kent P. </a:t>
            </a:r>
            <a:r>
              <a:rPr lang="fr-FR" sz="1700" dirty="0" err="1">
                <a:effectLst/>
              </a:rPr>
              <a:t>McFARLAND</a:t>
            </a:r>
            <a:r>
              <a:rPr lang="fr-FR" sz="1700" dirty="0">
                <a:effectLst/>
              </a:rPr>
              <a:t>, Christopher C. Rimmer, Steven D. </a:t>
            </a:r>
            <a:r>
              <a:rPr lang="fr-FR" sz="1700" dirty="0" err="1">
                <a:effectLst/>
              </a:rPr>
              <a:t>Faccio</a:t>
            </a:r>
            <a:r>
              <a:rPr lang="fr-FR" sz="1700" dirty="0">
                <a:effectLst/>
              </a:rPr>
              <a:t>, et Jonathan L. Atwood. « A PRACTICAL MODEL OF BICKNELL’S THRUSH DISTRIBUTION IN THE NORTHEASTERN UNITED STATES ». </a:t>
            </a:r>
            <a:r>
              <a:rPr lang="fr-FR" sz="1700" i="1" dirty="0">
                <a:effectLst/>
              </a:rPr>
              <a:t>The Wilson Bulletin</a:t>
            </a:r>
            <a:r>
              <a:rPr lang="fr-FR" sz="1700" dirty="0">
                <a:effectLst/>
              </a:rPr>
              <a:t> 117, n</a:t>
            </a:r>
            <a:r>
              <a:rPr lang="fr-FR" sz="1700" baseline="30000" dirty="0">
                <a:effectLst/>
              </a:rPr>
              <a:t>o</a:t>
            </a:r>
            <a:r>
              <a:rPr lang="fr-FR" sz="1700" dirty="0">
                <a:effectLst/>
              </a:rPr>
              <a:t> 1 (mars 2005): 1‑11. </a:t>
            </a:r>
            <a:r>
              <a:rPr lang="fr-FR" sz="1700" dirty="0">
                <a:effectLst/>
                <a:hlinkClick r:id="rId8"/>
              </a:rPr>
              <a:t>https://doi.org/10.1676/04-013</a:t>
            </a:r>
            <a:r>
              <a:rPr lang="fr-FR" sz="1700" dirty="0">
                <a:effectLst/>
              </a:rPr>
              <a:t>.</a:t>
            </a:r>
          </a:p>
          <a:p>
            <a:pPr marL="342900" indent="-342900" algn="just">
              <a:buFont typeface="+mj-lt"/>
              <a:buAutoNum type="arabicPeriod"/>
            </a:pPr>
            <a:r>
              <a:rPr lang="fr-FR" sz="1700" dirty="0">
                <a:effectLst/>
              </a:rPr>
              <a:t>Leroy, Boris, Robin Delsol, Bernard </a:t>
            </a:r>
            <a:r>
              <a:rPr lang="fr-FR" sz="1700" dirty="0" err="1">
                <a:effectLst/>
              </a:rPr>
              <a:t>Hugueny</a:t>
            </a:r>
            <a:r>
              <a:rPr lang="fr-FR" sz="1700" dirty="0">
                <a:effectLst/>
              </a:rPr>
              <a:t>, Christine N. Meynard, </a:t>
            </a:r>
            <a:r>
              <a:rPr lang="fr-FR" sz="1700" dirty="0" err="1">
                <a:effectLst/>
              </a:rPr>
              <a:t>Chéïma</a:t>
            </a:r>
            <a:r>
              <a:rPr lang="fr-FR" sz="1700" dirty="0">
                <a:effectLst/>
              </a:rPr>
              <a:t> </a:t>
            </a:r>
            <a:r>
              <a:rPr lang="fr-FR" sz="1700" dirty="0" err="1">
                <a:effectLst/>
              </a:rPr>
              <a:t>Barhoumi</a:t>
            </a:r>
            <a:r>
              <a:rPr lang="fr-FR" sz="1700" dirty="0">
                <a:effectLst/>
              </a:rPr>
              <a:t>, Morgane Barbet-Massin, et Céline </a:t>
            </a:r>
            <a:r>
              <a:rPr lang="fr-FR" sz="1700" dirty="0" err="1">
                <a:effectLst/>
              </a:rPr>
              <a:t>Bellard</a:t>
            </a:r>
            <a:r>
              <a:rPr lang="fr-FR" sz="1700" dirty="0">
                <a:effectLst/>
              </a:rPr>
              <a:t>. « </a:t>
            </a:r>
            <a:r>
              <a:rPr lang="fr-FR" sz="1700" dirty="0" err="1">
                <a:effectLst/>
              </a:rPr>
              <a:t>Without</a:t>
            </a:r>
            <a:r>
              <a:rPr lang="fr-FR" sz="1700" dirty="0">
                <a:effectLst/>
              </a:rPr>
              <a:t> </a:t>
            </a:r>
            <a:r>
              <a:rPr lang="fr-FR" sz="1700" dirty="0" err="1">
                <a:effectLst/>
              </a:rPr>
              <a:t>Quality</a:t>
            </a:r>
            <a:r>
              <a:rPr lang="fr-FR" sz="1700" dirty="0">
                <a:effectLst/>
              </a:rPr>
              <a:t> </a:t>
            </a:r>
            <a:r>
              <a:rPr lang="fr-FR" sz="1700" dirty="0" err="1">
                <a:effectLst/>
              </a:rPr>
              <a:t>Presence</a:t>
            </a:r>
            <a:r>
              <a:rPr lang="fr-FR" sz="1700" dirty="0">
                <a:effectLst/>
              </a:rPr>
              <a:t>–Absence Data, Discrimination </a:t>
            </a:r>
            <a:r>
              <a:rPr lang="fr-FR" sz="1700" dirty="0" err="1">
                <a:effectLst/>
              </a:rPr>
              <a:t>Metrics</a:t>
            </a:r>
            <a:r>
              <a:rPr lang="fr-FR" sz="1700" dirty="0">
                <a:effectLst/>
              </a:rPr>
              <a:t> </a:t>
            </a:r>
            <a:r>
              <a:rPr lang="fr-FR" sz="1700" dirty="0" err="1">
                <a:effectLst/>
              </a:rPr>
              <a:t>Such</a:t>
            </a:r>
            <a:r>
              <a:rPr lang="fr-FR" sz="1700" dirty="0">
                <a:effectLst/>
              </a:rPr>
              <a:t> as TSS Can Be </a:t>
            </a:r>
            <a:r>
              <a:rPr lang="fr-FR" sz="1700" dirty="0" err="1">
                <a:effectLst/>
              </a:rPr>
              <a:t>Misleading</a:t>
            </a:r>
            <a:r>
              <a:rPr lang="fr-FR" sz="1700" dirty="0">
                <a:effectLst/>
              </a:rPr>
              <a:t> </a:t>
            </a:r>
            <a:r>
              <a:rPr lang="fr-FR" sz="1700" dirty="0" err="1">
                <a:effectLst/>
              </a:rPr>
              <a:t>Measures</a:t>
            </a:r>
            <a:r>
              <a:rPr lang="fr-FR" sz="1700" dirty="0">
                <a:effectLst/>
              </a:rPr>
              <a:t> of Model Performance ». </a:t>
            </a:r>
            <a:r>
              <a:rPr lang="fr-FR" sz="1700" i="1" dirty="0">
                <a:effectLst/>
              </a:rPr>
              <a:t>Journal of </a:t>
            </a:r>
            <a:r>
              <a:rPr lang="fr-FR" sz="1700" i="1" dirty="0" err="1">
                <a:effectLst/>
              </a:rPr>
              <a:t>Biogeography</a:t>
            </a:r>
            <a:r>
              <a:rPr lang="fr-FR" sz="1700" dirty="0">
                <a:effectLst/>
              </a:rPr>
              <a:t> 45, n</a:t>
            </a:r>
            <a:r>
              <a:rPr lang="fr-FR" sz="1700" baseline="30000" dirty="0">
                <a:effectLst/>
              </a:rPr>
              <a:t>o</a:t>
            </a:r>
            <a:r>
              <a:rPr lang="fr-FR" sz="1700" dirty="0">
                <a:effectLst/>
              </a:rPr>
              <a:t> 9 (2018): 1994‑2002. </a:t>
            </a:r>
            <a:r>
              <a:rPr lang="fr-FR" sz="1700" dirty="0">
                <a:effectLst/>
                <a:hlinkClick r:id="rId9"/>
              </a:rPr>
              <a:t>https://doi.org/10.1111/jbi.13402</a:t>
            </a:r>
            <a:r>
              <a:rPr lang="fr-FR" sz="1700" dirty="0">
                <a:effectLst/>
              </a:rPr>
              <a:t>.</a:t>
            </a:r>
          </a:p>
        </p:txBody>
      </p:sp>
    </p:spTree>
    <p:extLst>
      <p:ext uri="{BB962C8B-B14F-4D97-AF65-F5344CB8AC3E}">
        <p14:creationId xmlns:p14="http://schemas.microsoft.com/office/powerpoint/2010/main" val="427608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477A9-27DC-7BB4-238D-022AFEA6BC7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EDBC254-17A5-D209-7C18-BACF41E458D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4D69FF89-D4D8-E868-BCD0-0F5A9F802CDE}"/>
              </a:ext>
            </a:extLst>
          </p:cNvPr>
          <p:cNvSpPr txBox="1"/>
          <p:nvPr/>
        </p:nvSpPr>
        <p:spPr>
          <a:xfrm>
            <a:off x="86298" y="448155"/>
            <a:ext cx="11933257" cy="461665"/>
          </a:xfrm>
          <a:prstGeom prst="rect">
            <a:avLst/>
          </a:prstGeom>
          <a:noFill/>
        </p:spPr>
        <p:txBody>
          <a:bodyPr wrap="square">
            <a:spAutoFit/>
          </a:bodyPr>
          <a:lstStyle/>
          <a:p>
            <a:r>
              <a:rPr lang="fr-FR" sz="2400" b="0" i="0" dirty="0">
                <a:solidFill>
                  <a:srgbClr val="1F1F1F"/>
                </a:solidFill>
                <a:effectLst/>
              </a:rPr>
              <a:t>Interpolation spatiale</a:t>
            </a:r>
          </a:p>
        </p:txBody>
      </p:sp>
      <p:sp>
        <p:nvSpPr>
          <p:cNvPr id="5" name="ZoneTexte 4">
            <a:extLst>
              <a:ext uri="{FF2B5EF4-FFF2-40B4-BE49-F238E27FC236}">
                <a16:creationId xmlns:a16="http://schemas.microsoft.com/office/drawing/2014/main" id="{DBE91FAF-CC5C-F15E-0042-629B07E2C386}"/>
              </a:ext>
            </a:extLst>
          </p:cNvPr>
          <p:cNvSpPr txBox="1"/>
          <p:nvPr/>
        </p:nvSpPr>
        <p:spPr>
          <a:xfrm>
            <a:off x="0" y="1085310"/>
            <a:ext cx="12186725" cy="2446824"/>
          </a:xfrm>
          <a:prstGeom prst="rect">
            <a:avLst/>
          </a:prstGeom>
          <a:noFill/>
        </p:spPr>
        <p:txBody>
          <a:bodyPr wrap="square">
            <a:spAutoFit/>
          </a:bodyPr>
          <a:lstStyle/>
          <a:p>
            <a:pPr marL="342900" indent="-342900">
              <a:buFont typeface="+mj-lt"/>
              <a:buAutoNum type="arabicPeriod"/>
            </a:pPr>
            <a:r>
              <a:rPr lang="fr-FR" sz="1700" dirty="0">
                <a:effectLst/>
              </a:rPr>
              <a:t>Li, Jin. « A Critical </a:t>
            </a:r>
            <a:r>
              <a:rPr lang="fr-FR" sz="1700" dirty="0" err="1">
                <a:effectLst/>
              </a:rPr>
              <a:t>Review</a:t>
            </a:r>
            <a:r>
              <a:rPr lang="fr-FR" sz="1700" dirty="0">
                <a:effectLst/>
              </a:rPr>
              <a:t> of Spatial </a:t>
            </a:r>
            <a:r>
              <a:rPr lang="fr-FR" sz="1700" dirty="0" err="1">
                <a:effectLst/>
              </a:rPr>
              <a:t>Predictive</a:t>
            </a:r>
            <a:r>
              <a:rPr lang="fr-FR" sz="1700" dirty="0">
                <a:effectLst/>
              </a:rPr>
              <a:t> Modeling Process in </a:t>
            </a:r>
            <a:r>
              <a:rPr lang="fr-FR" sz="1700" dirty="0" err="1">
                <a:effectLst/>
              </a:rPr>
              <a:t>Environmental</a:t>
            </a:r>
            <a:r>
              <a:rPr lang="fr-FR" sz="1700" dirty="0">
                <a:effectLst/>
              </a:rPr>
              <a:t> Sciences </a:t>
            </a:r>
            <a:r>
              <a:rPr lang="fr-FR" sz="1700" dirty="0" err="1">
                <a:effectLst/>
              </a:rPr>
              <a:t>with</a:t>
            </a:r>
            <a:r>
              <a:rPr lang="fr-FR" sz="1700" dirty="0">
                <a:effectLst/>
              </a:rPr>
              <a:t> </a:t>
            </a:r>
            <a:r>
              <a:rPr lang="fr-FR" sz="1700" dirty="0" err="1">
                <a:effectLst/>
              </a:rPr>
              <a:t>Reproducible</a:t>
            </a:r>
            <a:r>
              <a:rPr lang="fr-FR" sz="1700" dirty="0">
                <a:effectLst/>
              </a:rPr>
              <a:t> </a:t>
            </a:r>
            <a:r>
              <a:rPr lang="fr-FR" sz="1700" dirty="0" err="1">
                <a:effectLst/>
              </a:rPr>
              <a:t>Examples</a:t>
            </a:r>
            <a:r>
              <a:rPr lang="fr-FR" sz="1700" dirty="0">
                <a:effectLst/>
              </a:rPr>
              <a:t> in R ». </a:t>
            </a:r>
            <a:r>
              <a:rPr lang="fr-FR" sz="1700" i="1" dirty="0" err="1">
                <a:effectLst/>
              </a:rPr>
              <a:t>Applied</a:t>
            </a:r>
            <a:r>
              <a:rPr lang="fr-FR" sz="1700" i="1" dirty="0">
                <a:effectLst/>
              </a:rPr>
              <a:t> Sciences</a:t>
            </a:r>
            <a:r>
              <a:rPr lang="fr-FR" sz="1700" dirty="0">
                <a:effectLst/>
              </a:rPr>
              <a:t> 9, n</a:t>
            </a:r>
            <a:r>
              <a:rPr lang="fr-FR" sz="1700" baseline="30000" dirty="0">
                <a:effectLst/>
              </a:rPr>
              <a:t>o</a:t>
            </a:r>
            <a:r>
              <a:rPr lang="fr-FR" sz="1700" dirty="0">
                <a:effectLst/>
              </a:rPr>
              <a:t> 10 (janvier 2019): 2048. </a:t>
            </a:r>
            <a:r>
              <a:rPr lang="fr-FR" sz="1700" dirty="0">
                <a:effectLst/>
                <a:hlinkClick r:id="rId3"/>
              </a:rPr>
              <a:t>https://doi.org/10.3390/app9102048</a:t>
            </a:r>
            <a:r>
              <a:rPr lang="fr-FR" sz="1700" dirty="0">
                <a:effectLst/>
              </a:rPr>
              <a:t>.</a:t>
            </a:r>
          </a:p>
          <a:p>
            <a:pPr marL="342900" indent="-342900">
              <a:buFont typeface="+mj-lt"/>
              <a:buAutoNum type="arabicPeriod"/>
            </a:pPr>
            <a:r>
              <a:rPr lang="fr-FR" sz="1700" dirty="0">
                <a:effectLst/>
              </a:rPr>
              <a:t>Li, Jin, et Andrew D. </a:t>
            </a:r>
            <a:r>
              <a:rPr lang="fr-FR" sz="1700" dirty="0" err="1">
                <a:effectLst/>
              </a:rPr>
              <a:t>Heap</a:t>
            </a:r>
            <a:r>
              <a:rPr lang="fr-FR" sz="1700" dirty="0">
                <a:effectLst/>
              </a:rPr>
              <a:t>. « Spatial interpolation </a:t>
            </a:r>
            <a:r>
              <a:rPr lang="fr-FR" sz="1700" dirty="0" err="1">
                <a:effectLst/>
              </a:rPr>
              <a:t>methods</a:t>
            </a:r>
            <a:r>
              <a:rPr lang="fr-FR" sz="1700" dirty="0">
                <a:effectLst/>
              </a:rPr>
              <a:t> </a:t>
            </a:r>
            <a:r>
              <a:rPr lang="fr-FR" sz="1700" dirty="0" err="1">
                <a:effectLst/>
              </a:rPr>
              <a:t>applied</a:t>
            </a:r>
            <a:r>
              <a:rPr lang="fr-FR" sz="1700" dirty="0">
                <a:effectLst/>
              </a:rPr>
              <a:t> in the </a:t>
            </a:r>
            <a:r>
              <a:rPr lang="fr-FR" sz="1700" dirty="0" err="1">
                <a:effectLst/>
              </a:rPr>
              <a:t>environmental</a:t>
            </a:r>
            <a:r>
              <a:rPr lang="fr-FR" sz="1700" dirty="0">
                <a:effectLst/>
              </a:rPr>
              <a:t> sciences: A </a:t>
            </a:r>
            <a:r>
              <a:rPr lang="fr-FR" sz="1700" dirty="0" err="1">
                <a:effectLst/>
              </a:rPr>
              <a:t>review</a:t>
            </a:r>
            <a:r>
              <a:rPr lang="fr-FR" sz="1700" dirty="0">
                <a:effectLst/>
              </a:rPr>
              <a:t> ». </a:t>
            </a:r>
            <a:r>
              <a:rPr lang="fr-FR" sz="1700" i="1" dirty="0" err="1">
                <a:effectLst/>
              </a:rPr>
              <a:t>Environmental</a:t>
            </a:r>
            <a:r>
              <a:rPr lang="fr-FR" sz="1700" i="1" dirty="0">
                <a:effectLst/>
              </a:rPr>
              <a:t> </a:t>
            </a:r>
            <a:r>
              <a:rPr lang="fr-FR" sz="1700" i="1" dirty="0" err="1">
                <a:effectLst/>
              </a:rPr>
              <a:t>Modelling</a:t>
            </a:r>
            <a:r>
              <a:rPr lang="fr-FR" sz="1700" i="1" dirty="0">
                <a:effectLst/>
              </a:rPr>
              <a:t> &amp; Software</a:t>
            </a:r>
            <a:r>
              <a:rPr lang="fr-FR" sz="1700" dirty="0">
                <a:effectLst/>
              </a:rPr>
              <a:t> 53 (1 mars 2014): 173‑89. </a:t>
            </a:r>
            <a:r>
              <a:rPr lang="fr-FR" sz="1700" dirty="0">
                <a:effectLst/>
                <a:hlinkClick r:id="rId4"/>
              </a:rPr>
              <a:t>https://doi.org/10.1016/j.envsoft.2013.12.008</a:t>
            </a:r>
            <a:r>
              <a:rPr lang="fr-FR" sz="1700" dirty="0">
                <a:effectLst/>
              </a:rPr>
              <a:t>.</a:t>
            </a:r>
          </a:p>
          <a:p>
            <a:pPr marL="342900" indent="-342900">
              <a:buFont typeface="+mj-lt"/>
              <a:buAutoNum type="arabicPeriod"/>
            </a:pPr>
            <a:r>
              <a:rPr lang="fr-FR" sz="1700" dirty="0">
                <a:effectLst/>
              </a:rPr>
              <a:t>Li, </a:t>
            </a:r>
            <a:r>
              <a:rPr lang="fr-FR" sz="1700" dirty="0" err="1">
                <a:effectLst/>
              </a:rPr>
              <a:t>Zhanglin</a:t>
            </a:r>
            <a:r>
              <a:rPr lang="fr-FR" sz="1700" dirty="0">
                <a:effectLst/>
              </a:rPr>
              <a:t>. « An </a:t>
            </a:r>
            <a:r>
              <a:rPr lang="fr-FR" sz="1700" dirty="0" err="1">
                <a:effectLst/>
              </a:rPr>
              <a:t>Enhanced</a:t>
            </a:r>
            <a:r>
              <a:rPr lang="fr-FR" sz="1700" dirty="0">
                <a:effectLst/>
              </a:rPr>
              <a:t> Dual IDW Method for High-</a:t>
            </a:r>
            <a:r>
              <a:rPr lang="fr-FR" sz="1700" dirty="0" err="1">
                <a:effectLst/>
              </a:rPr>
              <a:t>Quality</a:t>
            </a:r>
            <a:r>
              <a:rPr lang="fr-FR" sz="1700" dirty="0">
                <a:effectLst/>
              </a:rPr>
              <a:t> </a:t>
            </a:r>
            <a:r>
              <a:rPr lang="fr-FR" sz="1700" dirty="0" err="1">
                <a:effectLst/>
              </a:rPr>
              <a:t>Geospatial</a:t>
            </a:r>
            <a:r>
              <a:rPr lang="fr-FR" sz="1700" dirty="0">
                <a:effectLst/>
              </a:rPr>
              <a:t> Interpolation ». </a:t>
            </a:r>
            <a:r>
              <a:rPr lang="fr-FR" sz="1700" i="1" dirty="0">
                <a:effectLst/>
              </a:rPr>
              <a:t>Scientific Reports</a:t>
            </a:r>
            <a:r>
              <a:rPr lang="fr-FR" sz="1700" dirty="0">
                <a:effectLst/>
              </a:rPr>
              <a:t> 11, n</a:t>
            </a:r>
            <a:r>
              <a:rPr lang="fr-FR" sz="1700" baseline="30000" dirty="0">
                <a:effectLst/>
              </a:rPr>
              <a:t>o</a:t>
            </a:r>
            <a:r>
              <a:rPr lang="fr-FR" sz="1700" dirty="0">
                <a:effectLst/>
              </a:rPr>
              <a:t> 1 (10 mai 2021): 9903. </a:t>
            </a:r>
            <a:r>
              <a:rPr lang="fr-FR" sz="1700" dirty="0">
                <a:effectLst/>
                <a:hlinkClick r:id="rId5"/>
              </a:rPr>
              <a:t>https://doi.org/10.1038/s41598-021-89172-w</a:t>
            </a:r>
            <a:r>
              <a:rPr lang="fr-FR" sz="1700" dirty="0">
                <a:effectLst/>
              </a:rPr>
              <a:t>.</a:t>
            </a:r>
          </a:p>
          <a:p>
            <a:pPr marL="342900" indent="-342900" algn="just">
              <a:buFont typeface="+mj-lt"/>
              <a:buAutoNum type="arabicPeriod"/>
            </a:pPr>
            <a:r>
              <a:rPr lang="fr-FR" sz="1700" dirty="0">
                <a:effectLst/>
              </a:rPr>
              <a:t>Li, </a:t>
            </a:r>
            <a:r>
              <a:rPr lang="fr-FR" sz="1700" dirty="0" err="1">
                <a:effectLst/>
              </a:rPr>
              <a:t>Zhanglin</a:t>
            </a:r>
            <a:r>
              <a:rPr lang="fr-FR" sz="1700" dirty="0">
                <a:effectLst/>
              </a:rPr>
              <a:t>, </a:t>
            </a:r>
            <a:r>
              <a:rPr lang="fr-FR" sz="1700" dirty="0" err="1">
                <a:effectLst/>
              </a:rPr>
              <a:t>Xialin</a:t>
            </a:r>
            <a:r>
              <a:rPr lang="fr-FR" sz="1700" dirty="0">
                <a:effectLst/>
              </a:rPr>
              <a:t> Zhang, Rui Zhu, </a:t>
            </a:r>
            <a:r>
              <a:rPr lang="fr-FR" sz="1700" dirty="0" err="1">
                <a:effectLst/>
              </a:rPr>
              <a:t>Zhiting</a:t>
            </a:r>
            <a:r>
              <a:rPr lang="fr-FR" sz="1700" dirty="0">
                <a:effectLst/>
              </a:rPr>
              <a:t> Zhang, et </a:t>
            </a:r>
            <a:r>
              <a:rPr lang="fr-FR" sz="1700" dirty="0" err="1">
                <a:effectLst/>
              </a:rPr>
              <a:t>Zhengping</a:t>
            </a:r>
            <a:r>
              <a:rPr lang="fr-FR" sz="1700" dirty="0">
                <a:effectLst/>
              </a:rPr>
              <a:t> </a:t>
            </a:r>
            <a:r>
              <a:rPr lang="fr-FR" sz="1700" dirty="0" err="1">
                <a:effectLst/>
              </a:rPr>
              <a:t>Weng</a:t>
            </a:r>
            <a:r>
              <a:rPr lang="fr-FR" sz="1700" dirty="0">
                <a:effectLst/>
              </a:rPr>
              <a:t>. « </a:t>
            </a:r>
            <a:r>
              <a:rPr lang="fr-FR" sz="1700" dirty="0" err="1">
                <a:effectLst/>
              </a:rPr>
              <a:t>Integrating</a:t>
            </a:r>
            <a:r>
              <a:rPr lang="fr-FR" sz="1700" dirty="0">
                <a:effectLst/>
              </a:rPr>
              <a:t> Data-to-Data </a:t>
            </a:r>
            <a:r>
              <a:rPr lang="fr-FR" sz="1700" dirty="0" err="1">
                <a:effectLst/>
              </a:rPr>
              <a:t>Correlation</a:t>
            </a:r>
            <a:r>
              <a:rPr lang="fr-FR" sz="1700" dirty="0">
                <a:effectLst/>
              </a:rPr>
              <a:t> </a:t>
            </a:r>
            <a:r>
              <a:rPr lang="fr-FR" sz="1700" dirty="0" err="1">
                <a:effectLst/>
              </a:rPr>
              <a:t>into</a:t>
            </a:r>
            <a:r>
              <a:rPr lang="fr-FR" sz="1700" dirty="0">
                <a:effectLst/>
              </a:rPr>
              <a:t> Inverse Distance </a:t>
            </a:r>
            <a:r>
              <a:rPr lang="fr-FR" sz="1700" dirty="0" err="1">
                <a:effectLst/>
              </a:rPr>
              <a:t>Weighting</a:t>
            </a:r>
            <a:r>
              <a:rPr lang="fr-FR" sz="1700" dirty="0">
                <a:effectLst/>
              </a:rPr>
              <a:t> ». </a:t>
            </a:r>
            <a:r>
              <a:rPr lang="fr-FR" sz="1700" i="1" dirty="0" err="1">
                <a:effectLst/>
              </a:rPr>
              <a:t>Computational</a:t>
            </a:r>
            <a:r>
              <a:rPr lang="fr-FR" sz="1700" i="1" dirty="0">
                <a:effectLst/>
              </a:rPr>
              <a:t> </a:t>
            </a:r>
            <a:r>
              <a:rPr lang="fr-FR" sz="1700" i="1" dirty="0" err="1">
                <a:effectLst/>
              </a:rPr>
              <a:t>Geosciences</a:t>
            </a:r>
            <a:r>
              <a:rPr lang="fr-FR" sz="1700" dirty="0">
                <a:effectLst/>
              </a:rPr>
              <a:t> 24, n</a:t>
            </a:r>
            <a:r>
              <a:rPr lang="fr-FR" sz="1700" baseline="30000" dirty="0">
                <a:effectLst/>
              </a:rPr>
              <a:t>o</a:t>
            </a:r>
            <a:r>
              <a:rPr lang="fr-FR" sz="1700" dirty="0">
                <a:effectLst/>
              </a:rPr>
              <a:t> 1 (1 février 2020): 203‑16. </a:t>
            </a:r>
            <a:r>
              <a:rPr lang="fr-FR" sz="1700" dirty="0">
                <a:effectLst/>
                <a:hlinkClick r:id="rId6"/>
              </a:rPr>
              <a:t>https://doi.org/10.1007/s10596-019-09913-9</a:t>
            </a:r>
            <a:r>
              <a:rPr lang="fr-FR" sz="1700" dirty="0">
                <a:effectLst/>
              </a:rPr>
              <a:t>.</a:t>
            </a:r>
          </a:p>
        </p:txBody>
      </p:sp>
    </p:spTree>
    <p:extLst>
      <p:ext uri="{BB962C8B-B14F-4D97-AF65-F5344CB8AC3E}">
        <p14:creationId xmlns:p14="http://schemas.microsoft.com/office/powerpoint/2010/main" val="1518128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BD689-1D01-6DEE-05EC-8E8DCEB2E44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6E59BC0-B7A9-83CC-5113-93A439CF901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3" name="ZoneTexte 2">
            <a:extLst>
              <a:ext uri="{FF2B5EF4-FFF2-40B4-BE49-F238E27FC236}">
                <a16:creationId xmlns:a16="http://schemas.microsoft.com/office/drawing/2014/main" id="{6EA5D11E-9D18-667C-6D04-FDE88C8FD0D2}"/>
              </a:ext>
            </a:extLst>
          </p:cNvPr>
          <p:cNvSpPr txBox="1"/>
          <p:nvPr/>
        </p:nvSpPr>
        <p:spPr>
          <a:xfrm>
            <a:off x="124096" y="487024"/>
            <a:ext cx="11933257" cy="461665"/>
          </a:xfrm>
          <a:prstGeom prst="rect">
            <a:avLst/>
          </a:prstGeom>
          <a:noFill/>
        </p:spPr>
        <p:txBody>
          <a:bodyPr wrap="square">
            <a:spAutoFit/>
          </a:bodyPr>
          <a:lstStyle/>
          <a:p>
            <a:r>
              <a:rPr lang="fr-FR" sz="2400" b="0" i="0" dirty="0">
                <a:solidFill>
                  <a:srgbClr val="1F1F1F"/>
                </a:solidFill>
                <a:effectLst/>
              </a:rPr>
              <a:t>Risque éolien sur l’avifaune</a:t>
            </a:r>
          </a:p>
        </p:txBody>
      </p:sp>
      <p:sp>
        <p:nvSpPr>
          <p:cNvPr id="7" name="ZoneTexte 6">
            <a:extLst>
              <a:ext uri="{FF2B5EF4-FFF2-40B4-BE49-F238E27FC236}">
                <a16:creationId xmlns:a16="http://schemas.microsoft.com/office/drawing/2014/main" id="{CDD3E79A-5A9F-211D-538C-3A8484105403}"/>
              </a:ext>
            </a:extLst>
          </p:cNvPr>
          <p:cNvSpPr txBox="1"/>
          <p:nvPr/>
        </p:nvSpPr>
        <p:spPr>
          <a:xfrm>
            <a:off x="-5275" y="1031815"/>
            <a:ext cx="12192000" cy="5586145"/>
          </a:xfrm>
          <a:prstGeom prst="rect">
            <a:avLst/>
          </a:prstGeom>
          <a:noFill/>
        </p:spPr>
        <p:txBody>
          <a:bodyPr wrap="square">
            <a:spAutoFit/>
          </a:bodyPr>
          <a:lstStyle/>
          <a:p>
            <a:pPr marL="342900" indent="-342900">
              <a:buFont typeface="+mj-lt"/>
              <a:buAutoNum type="arabicPeriod"/>
            </a:pPr>
            <a:r>
              <a:rPr lang="fr-FR" sz="1700" dirty="0">
                <a:effectLst/>
              </a:rPr>
              <a:t>« </a:t>
            </a:r>
            <a:r>
              <a:rPr lang="fr-FR" sz="1700" dirty="0" err="1">
                <a:effectLst/>
              </a:rPr>
              <a:t>Assessing</a:t>
            </a:r>
            <a:r>
              <a:rPr lang="fr-FR" sz="1700" dirty="0">
                <a:effectLst/>
              </a:rPr>
              <a:t> Risk to </a:t>
            </a:r>
            <a:r>
              <a:rPr lang="fr-FR" sz="1700" dirty="0" err="1">
                <a:effectLst/>
              </a:rPr>
              <a:t>Birds</a:t>
            </a:r>
            <a:r>
              <a:rPr lang="fr-FR" sz="1700" dirty="0">
                <a:effectLst/>
              </a:rPr>
              <a:t> </a:t>
            </a:r>
            <a:r>
              <a:rPr lang="fr-FR" sz="1700" dirty="0" err="1">
                <a:effectLst/>
              </a:rPr>
              <a:t>from</a:t>
            </a:r>
            <a:r>
              <a:rPr lang="fr-FR" sz="1700" dirty="0">
                <a:effectLst/>
              </a:rPr>
              <a:t> </a:t>
            </a:r>
            <a:r>
              <a:rPr lang="fr-FR" sz="1700" dirty="0" err="1">
                <a:effectLst/>
              </a:rPr>
              <a:t>Industrial</a:t>
            </a:r>
            <a:r>
              <a:rPr lang="fr-FR" sz="1700" dirty="0">
                <a:effectLst/>
              </a:rPr>
              <a:t> Wind Energy </a:t>
            </a:r>
            <a:r>
              <a:rPr lang="fr-FR" sz="1700" dirty="0" err="1">
                <a:effectLst/>
              </a:rPr>
              <a:t>Development</a:t>
            </a:r>
            <a:r>
              <a:rPr lang="fr-FR" sz="1700" dirty="0">
                <a:effectLst/>
              </a:rPr>
              <a:t> via </a:t>
            </a:r>
            <a:r>
              <a:rPr lang="fr-FR" sz="1700" dirty="0" err="1">
                <a:effectLst/>
              </a:rPr>
              <a:t>Paired</a:t>
            </a:r>
            <a:r>
              <a:rPr lang="fr-FR" sz="1700" dirty="0">
                <a:effectLst/>
              </a:rPr>
              <a:t> Resource </a:t>
            </a:r>
            <a:r>
              <a:rPr lang="fr-FR" sz="1700" dirty="0" err="1">
                <a:effectLst/>
              </a:rPr>
              <a:t>Selection</a:t>
            </a:r>
            <a:r>
              <a:rPr lang="fr-FR" sz="1700" dirty="0">
                <a:effectLst/>
              </a:rPr>
              <a:t> </a:t>
            </a:r>
            <a:r>
              <a:rPr lang="fr-FR" sz="1700" dirty="0" err="1">
                <a:effectLst/>
              </a:rPr>
              <a:t>Models</a:t>
            </a:r>
            <a:r>
              <a:rPr lang="fr-FR" sz="1700" dirty="0">
                <a:effectLst/>
              </a:rPr>
              <a:t> ». Consulté le 24 avril 2025. </a:t>
            </a:r>
            <a:r>
              <a:rPr lang="fr-FR" sz="1700" dirty="0">
                <a:effectLst/>
                <a:hlinkClick r:id="rId3"/>
              </a:rPr>
              <a:t>https://doi.org/10.1111/cobi.12227</a:t>
            </a:r>
            <a:r>
              <a:rPr lang="fr-FR" sz="1700" dirty="0">
                <a:effectLst/>
              </a:rPr>
              <a:t>.</a:t>
            </a:r>
          </a:p>
          <a:p>
            <a:pPr marL="342900" indent="-342900">
              <a:buFont typeface="+mj-lt"/>
              <a:buAutoNum type="arabicPeriod"/>
            </a:pPr>
            <a:r>
              <a:rPr lang="fr-FR" sz="1700" dirty="0">
                <a:effectLst/>
              </a:rPr>
              <a:t>Chamberlain, Dan E., Mark R. </a:t>
            </a:r>
            <a:r>
              <a:rPr lang="fr-FR" sz="1700" dirty="0" err="1">
                <a:effectLst/>
              </a:rPr>
              <a:t>Rehfisch</a:t>
            </a:r>
            <a:r>
              <a:rPr lang="fr-FR" sz="1700" dirty="0">
                <a:effectLst/>
              </a:rPr>
              <a:t>, Antony D. Fox, Mark. </a:t>
            </a:r>
            <a:r>
              <a:rPr lang="fr-FR" sz="1700" dirty="0" err="1">
                <a:effectLst/>
              </a:rPr>
              <a:t>Desholm</a:t>
            </a:r>
            <a:r>
              <a:rPr lang="fr-FR" sz="1700" dirty="0">
                <a:effectLst/>
              </a:rPr>
              <a:t>, et Sarah J. Anthony. « The </a:t>
            </a:r>
            <a:r>
              <a:rPr lang="fr-FR" sz="1700" dirty="0" err="1">
                <a:effectLst/>
              </a:rPr>
              <a:t>Effect</a:t>
            </a:r>
            <a:r>
              <a:rPr lang="fr-FR" sz="1700" dirty="0">
                <a:effectLst/>
              </a:rPr>
              <a:t> of </a:t>
            </a:r>
            <a:r>
              <a:rPr lang="fr-FR" sz="1700" dirty="0" err="1">
                <a:effectLst/>
              </a:rPr>
              <a:t>Avoidance</a:t>
            </a:r>
            <a:r>
              <a:rPr lang="fr-FR" sz="1700" dirty="0">
                <a:effectLst/>
              </a:rPr>
              <a:t> Rates on Bird </a:t>
            </a:r>
            <a:r>
              <a:rPr lang="fr-FR" sz="1700" dirty="0" err="1">
                <a:effectLst/>
              </a:rPr>
              <a:t>Mortality</a:t>
            </a:r>
            <a:r>
              <a:rPr lang="fr-FR" sz="1700" dirty="0">
                <a:effectLst/>
              </a:rPr>
              <a:t> </a:t>
            </a:r>
            <a:r>
              <a:rPr lang="fr-FR" sz="1700" dirty="0" err="1">
                <a:effectLst/>
              </a:rPr>
              <a:t>Predictions</a:t>
            </a:r>
            <a:r>
              <a:rPr lang="fr-FR" sz="1700" dirty="0">
                <a:effectLst/>
              </a:rPr>
              <a:t> Made by Wind Turbine Collision Risk </a:t>
            </a:r>
            <a:r>
              <a:rPr lang="fr-FR" sz="1700" dirty="0" err="1">
                <a:effectLst/>
              </a:rPr>
              <a:t>Models</a:t>
            </a:r>
            <a:r>
              <a:rPr lang="fr-FR" sz="1700" dirty="0">
                <a:effectLst/>
              </a:rPr>
              <a:t> ». </a:t>
            </a:r>
            <a:r>
              <a:rPr lang="fr-FR" sz="1700" i="1" dirty="0">
                <a:effectLst/>
              </a:rPr>
              <a:t>Ibis</a:t>
            </a:r>
            <a:r>
              <a:rPr lang="fr-FR" sz="1700" dirty="0">
                <a:effectLst/>
              </a:rPr>
              <a:t> 148, n</a:t>
            </a:r>
            <a:r>
              <a:rPr lang="fr-FR" sz="1700" baseline="30000" dirty="0">
                <a:effectLst/>
              </a:rPr>
              <a:t>o</a:t>
            </a:r>
            <a:r>
              <a:rPr lang="fr-FR" sz="1700" dirty="0">
                <a:effectLst/>
              </a:rPr>
              <a:t> s1 (2006): 198‑202. </a:t>
            </a:r>
            <a:r>
              <a:rPr lang="fr-FR" sz="1700" dirty="0">
                <a:effectLst/>
                <a:hlinkClick r:id="rId4"/>
              </a:rPr>
              <a:t>https://doi.org/10.1111/j.1474-919X.2006.00507.x</a:t>
            </a:r>
            <a:r>
              <a:rPr lang="fr-FR" sz="1700" dirty="0">
                <a:effectLst/>
              </a:rPr>
              <a:t>.</a:t>
            </a:r>
          </a:p>
          <a:p>
            <a:pPr marL="342900" indent="-342900">
              <a:buFont typeface="+mj-lt"/>
              <a:buAutoNum type="arabicPeriod"/>
            </a:pPr>
            <a:r>
              <a:rPr lang="fr-FR" sz="1700" dirty="0" err="1">
                <a:effectLst/>
              </a:rPr>
              <a:t>Drewitt</a:t>
            </a:r>
            <a:r>
              <a:rPr lang="fr-FR" sz="1700" dirty="0">
                <a:effectLst/>
              </a:rPr>
              <a:t>, Allan L., et </a:t>
            </a:r>
            <a:r>
              <a:rPr lang="fr-FR" sz="1700" dirty="0" err="1">
                <a:effectLst/>
              </a:rPr>
              <a:t>Rowena</a:t>
            </a:r>
            <a:r>
              <a:rPr lang="fr-FR" sz="1700" dirty="0">
                <a:effectLst/>
              </a:rPr>
              <a:t> H. W. Langston. « </a:t>
            </a:r>
            <a:r>
              <a:rPr lang="fr-FR" sz="1700" dirty="0" err="1">
                <a:effectLst/>
              </a:rPr>
              <a:t>Assessing</a:t>
            </a:r>
            <a:r>
              <a:rPr lang="fr-FR" sz="1700" dirty="0">
                <a:effectLst/>
              </a:rPr>
              <a:t> the Impacts of Wind </a:t>
            </a:r>
            <a:r>
              <a:rPr lang="fr-FR" sz="1700" dirty="0" err="1">
                <a:effectLst/>
              </a:rPr>
              <a:t>Farms</a:t>
            </a:r>
            <a:r>
              <a:rPr lang="fr-FR" sz="1700" dirty="0">
                <a:effectLst/>
              </a:rPr>
              <a:t> on </a:t>
            </a:r>
            <a:r>
              <a:rPr lang="fr-FR" sz="1700" dirty="0" err="1">
                <a:effectLst/>
              </a:rPr>
              <a:t>Birds</a:t>
            </a:r>
            <a:r>
              <a:rPr lang="fr-FR" sz="1700" dirty="0">
                <a:effectLst/>
              </a:rPr>
              <a:t> ». </a:t>
            </a:r>
            <a:r>
              <a:rPr lang="fr-FR" sz="1700" i="1" dirty="0">
                <a:effectLst/>
              </a:rPr>
              <a:t>Ibis</a:t>
            </a:r>
            <a:r>
              <a:rPr lang="fr-FR" sz="1700" dirty="0">
                <a:effectLst/>
              </a:rPr>
              <a:t> 148, n</a:t>
            </a:r>
            <a:r>
              <a:rPr lang="fr-FR" sz="1700" baseline="30000" dirty="0">
                <a:effectLst/>
              </a:rPr>
              <a:t>o</a:t>
            </a:r>
            <a:r>
              <a:rPr lang="fr-FR" sz="1700" dirty="0">
                <a:effectLst/>
              </a:rPr>
              <a:t> s1 (2006): 29‑42. </a:t>
            </a:r>
            <a:r>
              <a:rPr lang="fr-FR" sz="1700" dirty="0">
                <a:effectLst/>
                <a:hlinkClick r:id="rId5"/>
              </a:rPr>
              <a:t>https://doi.org/10.1111/j.1474-919X.2006.00516.x</a:t>
            </a:r>
            <a:r>
              <a:rPr lang="fr-FR" sz="1700" dirty="0">
                <a:effectLst/>
              </a:rPr>
              <a:t>.</a:t>
            </a:r>
          </a:p>
          <a:p>
            <a:pPr marL="342900" indent="-342900">
              <a:buFont typeface="+mj-lt"/>
              <a:buAutoNum type="arabicPeriod"/>
            </a:pPr>
            <a:r>
              <a:rPr lang="fr-FR" sz="1700" dirty="0">
                <a:effectLst/>
              </a:rPr>
              <a:t>Hunt, W. G., R. E. </a:t>
            </a:r>
            <a:r>
              <a:rPr lang="fr-FR" sz="1700" dirty="0" err="1">
                <a:effectLst/>
              </a:rPr>
              <a:t>Jackman</a:t>
            </a:r>
            <a:r>
              <a:rPr lang="fr-FR" sz="1700" dirty="0">
                <a:effectLst/>
              </a:rPr>
              <a:t>, T. L. Hunt, D. E. </a:t>
            </a:r>
            <a:r>
              <a:rPr lang="fr-FR" sz="1700" dirty="0" err="1">
                <a:effectLst/>
              </a:rPr>
              <a:t>Driscoll</a:t>
            </a:r>
            <a:r>
              <a:rPr lang="fr-FR" sz="1700" dirty="0">
                <a:effectLst/>
              </a:rPr>
              <a:t>, et L. </a:t>
            </a:r>
            <a:r>
              <a:rPr lang="fr-FR" sz="1700" dirty="0" err="1">
                <a:effectLst/>
              </a:rPr>
              <a:t>Culp</a:t>
            </a:r>
            <a:r>
              <a:rPr lang="fr-FR" sz="1700" dirty="0">
                <a:effectLst/>
              </a:rPr>
              <a:t>. « A Population </a:t>
            </a:r>
            <a:r>
              <a:rPr lang="fr-FR" sz="1700" dirty="0" err="1">
                <a:effectLst/>
              </a:rPr>
              <a:t>Study</a:t>
            </a:r>
            <a:r>
              <a:rPr lang="fr-FR" sz="1700" dirty="0">
                <a:effectLst/>
              </a:rPr>
              <a:t> of Golden Eagles in the Altamont </a:t>
            </a:r>
            <a:r>
              <a:rPr lang="fr-FR" sz="1700" dirty="0" err="1">
                <a:effectLst/>
              </a:rPr>
              <a:t>Pass</a:t>
            </a:r>
            <a:r>
              <a:rPr lang="fr-FR" sz="1700" dirty="0">
                <a:effectLst/>
              </a:rPr>
              <a:t> Wind Resource Area: Population Trend </a:t>
            </a:r>
            <a:r>
              <a:rPr lang="fr-FR" sz="1700" dirty="0" err="1">
                <a:effectLst/>
              </a:rPr>
              <a:t>Analysis</a:t>
            </a:r>
            <a:r>
              <a:rPr lang="fr-FR" sz="1700" dirty="0">
                <a:effectLst/>
              </a:rPr>
              <a:t>, 1994-1997 ». Univ. of California, Santa Cruz, CA (United States). </a:t>
            </a:r>
            <a:r>
              <a:rPr lang="fr-FR" sz="1700" dirty="0" err="1">
                <a:effectLst/>
              </a:rPr>
              <a:t>Predatory</a:t>
            </a:r>
            <a:r>
              <a:rPr lang="fr-FR" sz="1700" dirty="0">
                <a:effectLst/>
              </a:rPr>
              <a:t> Bird </a:t>
            </a:r>
            <a:r>
              <a:rPr lang="fr-FR" sz="1700" dirty="0" err="1">
                <a:effectLst/>
              </a:rPr>
              <a:t>Research</a:t>
            </a:r>
            <a:r>
              <a:rPr lang="fr-FR" sz="1700" dirty="0">
                <a:effectLst/>
              </a:rPr>
              <a:t> Group, Long Marine </a:t>
            </a:r>
            <a:r>
              <a:rPr lang="fr-FR" sz="1700" dirty="0" err="1">
                <a:effectLst/>
              </a:rPr>
              <a:t>Laboratory</a:t>
            </a:r>
            <a:r>
              <a:rPr lang="fr-FR" sz="1700" dirty="0">
                <a:effectLst/>
              </a:rPr>
              <a:t>; National </a:t>
            </a:r>
            <a:r>
              <a:rPr lang="fr-FR" sz="1700" dirty="0" err="1">
                <a:effectLst/>
              </a:rPr>
              <a:t>Renewable</a:t>
            </a:r>
            <a:r>
              <a:rPr lang="fr-FR" sz="1700" dirty="0">
                <a:effectLst/>
              </a:rPr>
              <a:t> Energy Lab. (NREL), Golden, CO (United States), 20 juillet 1999. </a:t>
            </a:r>
            <a:r>
              <a:rPr lang="fr-FR" sz="1700" dirty="0">
                <a:effectLst/>
                <a:hlinkClick r:id="rId6"/>
              </a:rPr>
              <a:t>https://doi.org/10.2172/12148</a:t>
            </a:r>
            <a:r>
              <a:rPr lang="fr-FR" sz="1700" dirty="0">
                <a:effectLst/>
              </a:rPr>
              <a:t>.</a:t>
            </a:r>
          </a:p>
          <a:p>
            <a:pPr marL="342900" indent="-342900">
              <a:buFont typeface="+mj-lt"/>
              <a:buAutoNum type="arabicPeriod"/>
            </a:pPr>
            <a:r>
              <a:rPr lang="fr-FR" sz="1700" dirty="0" err="1">
                <a:effectLst/>
              </a:rPr>
              <a:t>Kuvlesky</a:t>
            </a:r>
            <a:r>
              <a:rPr lang="fr-FR" sz="1700" dirty="0">
                <a:effectLst/>
              </a:rPr>
              <a:t> Jr., William P., Leonard A. Brennan, Michael L. Morrison, Kathy K. </a:t>
            </a:r>
            <a:r>
              <a:rPr lang="fr-FR" sz="1700" dirty="0" err="1">
                <a:effectLst/>
              </a:rPr>
              <a:t>Boydston</a:t>
            </a:r>
            <a:r>
              <a:rPr lang="fr-FR" sz="1700" dirty="0">
                <a:effectLst/>
              </a:rPr>
              <a:t>, Bart M. Ballard, et Fred C. Bryant. « Wind Energy </a:t>
            </a:r>
            <a:r>
              <a:rPr lang="fr-FR" sz="1700" dirty="0" err="1">
                <a:effectLst/>
              </a:rPr>
              <a:t>Development</a:t>
            </a:r>
            <a:r>
              <a:rPr lang="fr-FR" sz="1700" dirty="0">
                <a:effectLst/>
              </a:rPr>
              <a:t> and </a:t>
            </a:r>
            <a:r>
              <a:rPr lang="fr-FR" sz="1700" dirty="0" err="1">
                <a:effectLst/>
              </a:rPr>
              <a:t>Wildlife</a:t>
            </a:r>
            <a:r>
              <a:rPr lang="fr-FR" sz="1700" dirty="0">
                <a:effectLst/>
              </a:rPr>
              <a:t> Conservation: Challenges and </a:t>
            </a:r>
            <a:r>
              <a:rPr lang="fr-FR" sz="1700" dirty="0" err="1">
                <a:effectLst/>
              </a:rPr>
              <a:t>Opportunities</a:t>
            </a:r>
            <a:r>
              <a:rPr lang="fr-FR" sz="1700" dirty="0">
                <a:effectLst/>
              </a:rPr>
              <a:t> ». </a:t>
            </a:r>
            <a:r>
              <a:rPr lang="fr-FR" sz="1700" i="1" dirty="0">
                <a:effectLst/>
              </a:rPr>
              <a:t>The Journal of </a:t>
            </a:r>
            <a:r>
              <a:rPr lang="fr-FR" sz="1700" i="1" dirty="0" err="1">
                <a:effectLst/>
              </a:rPr>
              <a:t>Wildlife</a:t>
            </a:r>
            <a:r>
              <a:rPr lang="fr-FR" sz="1700" i="1" dirty="0">
                <a:effectLst/>
              </a:rPr>
              <a:t> Management</a:t>
            </a:r>
            <a:r>
              <a:rPr lang="fr-FR" sz="1700" dirty="0">
                <a:effectLst/>
              </a:rPr>
              <a:t> 71, n</a:t>
            </a:r>
            <a:r>
              <a:rPr lang="fr-FR" sz="1700" baseline="30000" dirty="0">
                <a:effectLst/>
              </a:rPr>
              <a:t>o</a:t>
            </a:r>
            <a:r>
              <a:rPr lang="fr-FR" sz="1700" dirty="0">
                <a:effectLst/>
              </a:rPr>
              <a:t> 8 (novembre 2007): 2487‑98. </a:t>
            </a:r>
            <a:r>
              <a:rPr lang="fr-FR" sz="1700" dirty="0">
                <a:effectLst/>
                <a:hlinkClick r:id="rId7"/>
              </a:rPr>
              <a:t>https://doi.org/10.2193/2007-248</a:t>
            </a:r>
            <a:r>
              <a:rPr lang="fr-FR" sz="1700" dirty="0">
                <a:effectLst/>
              </a:rPr>
              <a:t>.</a:t>
            </a:r>
          </a:p>
          <a:p>
            <a:pPr marL="342900" indent="-342900">
              <a:buFont typeface="+mj-lt"/>
              <a:buAutoNum type="arabicPeriod"/>
            </a:pPr>
            <a:r>
              <a:rPr lang="fr-FR" sz="1700" dirty="0" err="1">
                <a:effectLst/>
              </a:rPr>
              <a:t>Largey</a:t>
            </a:r>
            <a:r>
              <a:rPr lang="fr-FR" sz="1700" dirty="0">
                <a:effectLst/>
              </a:rPr>
              <a:t>, Nicola, </a:t>
            </a:r>
            <a:r>
              <a:rPr lang="fr-FR" sz="1700" dirty="0" err="1">
                <a:effectLst/>
              </a:rPr>
              <a:t>Aonghais</a:t>
            </a:r>
            <a:r>
              <a:rPr lang="fr-FR" sz="1700" dirty="0">
                <a:effectLst/>
              </a:rPr>
              <a:t> S. C. P. Cook, Chris B. </a:t>
            </a:r>
            <a:r>
              <a:rPr lang="fr-FR" sz="1700" dirty="0" err="1">
                <a:effectLst/>
              </a:rPr>
              <a:t>Thaxter</a:t>
            </a:r>
            <a:r>
              <a:rPr lang="fr-FR" sz="1700" dirty="0">
                <a:effectLst/>
              </a:rPr>
              <a:t>, Aly </a:t>
            </a:r>
            <a:r>
              <a:rPr lang="fr-FR" sz="1700" dirty="0" err="1">
                <a:effectLst/>
              </a:rPr>
              <a:t>McCluskie</a:t>
            </a:r>
            <a:r>
              <a:rPr lang="fr-FR" sz="1700" dirty="0">
                <a:effectLst/>
              </a:rPr>
              <a:t>, </a:t>
            </a:r>
            <a:r>
              <a:rPr lang="fr-FR" sz="1700" dirty="0" err="1">
                <a:effectLst/>
              </a:rPr>
              <a:t>BÅrd</a:t>
            </a:r>
            <a:r>
              <a:rPr lang="fr-FR" sz="1700" dirty="0">
                <a:effectLst/>
              </a:rPr>
              <a:t> G. </a:t>
            </a:r>
            <a:r>
              <a:rPr lang="fr-FR" sz="1700" dirty="0" err="1">
                <a:effectLst/>
              </a:rPr>
              <a:t>Stokke</a:t>
            </a:r>
            <a:r>
              <a:rPr lang="fr-FR" sz="1700" dirty="0">
                <a:effectLst/>
              </a:rPr>
              <a:t>, Ben Wilson, et Elizabeth A. </a:t>
            </a:r>
            <a:r>
              <a:rPr lang="fr-FR" sz="1700" dirty="0" err="1">
                <a:effectLst/>
              </a:rPr>
              <a:t>Masden</a:t>
            </a:r>
            <a:r>
              <a:rPr lang="fr-FR" sz="1700" dirty="0">
                <a:effectLst/>
              </a:rPr>
              <a:t>. « Methods to </a:t>
            </a:r>
            <a:r>
              <a:rPr lang="fr-FR" sz="1700" dirty="0" err="1">
                <a:effectLst/>
              </a:rPr>
              <a:t>Quantify</a:t>
            </a:r>
            <a:r>
              <a:rPr lang="fr-FR" sz="1700" dirty="0">
                <a:effectLst/>
              </a:rPr>
              <a:t> </a:t>
            </a:r>
            <a:r>
              <a:rPr lang="fr-FR" sz="1700" dirty="0" err="1">
                <a:effectLst/>
              </a:rPr>
              <a:t>Avian</a:t>
            </a:r>
            <a:r>
              <a:rPr lang="fr-FR" sz="1700" dirty="0">
                <a:effectLst/>
              </a:rPr>
              <a:t> </a:t>
            </a:r>
            <a:r>
              <a:rPr lang="fr-FR" sz="1700" dirty="0" err="1">
                <a:effectLst/>
              </a:rPr>
              <a:t>Airspace</a:t>
            </a:r>
            <a:r>
              <a:rPr lang="fr-FR" sz="1700" dirty="0">
                <a:effectLst/>
              </a:rPr>
              <a:t> Use in Relation to Wind Energy </a:t>
            </a:r>
            <a:r>
              <a:rPr lang="fr-FR" sz="1700" dirty="0" err="1">
                <a:effectLst/>
              </a:rPr>
              <a:t>Development</a:t>
            </a:r>
            <a:r>
              <a:rPr lang="fr-FR" sz="1700" dirty="0">
                <a:effectLst/>
              </a:rPr>
              <a:t> ». </a:t>
            </a:r>
            <a:r>
              <a:rPr lang="fr-FR" sz="1700" i="1" dirty="0">
                <a:effectLst/>
              </a:rPr>
              <a:t>Ibis</a:t>
            </a:r>
            <a:r>
              <a:rPr lang="fr-FR" sz="1700" dirty="0">
                <a:effectLst/>
              </a:rPr>
              <a:t> 163, n</a:t>
            </a:r>
            <a:r>
              <a:rPr lang="fr-FR" sz="1700" baseline="30000" dirty="0">
                <a:effectLst/>
              </a:rPr>
              <a:t>o</a:t>
            </a:r>
            <a:r>
              <a:rPr lang="fr-FR" sz="1700" dirty="0">
                <a:effectLst/>
              </a:rPr>
              <a:t> 3 (2021): 747‑64. </a:t>
            </a:r>
            <a:r>
              <a:rPr lang="fr-FR" sz="1700" dirty="0">
                <a:effectLst/>
                <a:hlinkClick r:id="rId8"/>
              </a:rPr>
              <a:t>https://doi.org/10.1111/ibi.12913</a:t>
            </a:r>
            <a:r>
              <a:rPr lang="fr-FR" sz="1700" dirty="0">
                <a:effectLst/>
              </a:rPr>
              <a:t>.</a:t>
            </a:r>
          </a:p>
          <a:p>
            <a:pPr marL="342900" indent="-342900">
              <a:buFont typeface="+mj-lt"/>
              <a:buAutoNum type="arabicPeriod"/>
            </a:pPr>
            <a:r>
              <a:rPr lang="fr-FR" sz="1700" dirty="0" err="1">
                <a:effectLst/>
              </a:rPr>
              <a:t>Madders</a:t>
            </a:r>
            <a:r>
              <a:rPr lang="fr-FR" sz="1700" dirty="0">
                <a:effectLst/>
              </a:rPr>
              <a:t>, Mike, et D. Philip Whitfield. « </a:t>
            </a:r>
            <a:r>
              <a:rPr lang="fr-FR" sz="1700" dirty="0" err="1">
                <a:effectLst/>
              </a:rPr>
              <a:t>Upland</a:t>
            </a:r>
            <a:r>
              <a:rPr lang="fr-FR" sz="1700" dirty="0">
                <a:effectLst/>
              </a:rPr>
              <a:t> Raptors and the </a:t>
            </a:r>
            <a:r>
              <a:rPr lang="fr-FR" sz="1700" dirty="0" err="1">
                <a:effectLst/>
              </a:rPr>
              <a:t>Assessment</a:t>
            </a:r>
            <a:r>
              <a:rPr lang="fr-FR" sz="1700" dirty="0">
                <a:effectLst/>
              </a:rPr>
              <a:t> of Wind </a:t>
            </a:r>
            <a:r>
              <a:rPr lang="fr-FR" sz="1700" dirty="0" err="1">
                <a:effectLst/>
              </a:rPr>
              <a:t>Farm</a:t>
            </a:r>
            <a:r>
              <a:rPr lang="fr-FR" sz="1700" dirty="0">
                <a:effectLst/>
              </a:rPr>
              <a:t> Impacts ». </a:t>
            </a:r>
            <a:r>
              <a:rPr lang="fr-FR" sz="1700" i="1" dirty="0">
                <a:effectLst/>
              </a:rPr>
              <a:t>Ibis</a:t>
            </a:r>
            <a:r>
              <a:rPr lang="fr-FR" sz="1700" dirty="0">
                <a:effectLst/>
              </a:rPr>
              <a:t> 148, n</a:t>
            </a:r>
            <a:r>
              <a:rPr lang="fr-FR" sz="1700" baseline="30000" dirty="0">
                <a:effectLst/>
              </a:rPr>
              <a:t>o</a:t>
            </a:r>
            <a:r>
              <a:rPr lang="fr-FR" sz="1700" dirty="0">
                <a:effectLst/>
              </a:rPr>
              <a:t> s1 (2006): 43‑56. </a:t>
            </a:r>
            <a:r>
              <a:rPr lang="fr-FR" sz="1700" dirty="0">
                <a:effectLst/>
                <a:hlinkClick r:id="rId9"/>
              </a:rPr>
              <a:t>https://doi.org/10.1111/j.1474-919X.2006.00506.x</a:t>
            </a:r>
            <a:r>
              <a:rPr lang="fr-FR" sz="1700" dirty="0">
                <a:effectLst/>
              </a:rPr>
              <a:t>.</a:t>
            </a:r>
          </a:p>
          <a:p>
            <a:pPr marL="342900" indent="-342900">
              <a:buFont typeface="+mj-lt"/>
              <a:buAutoNum type="arabicPeriod"/>
            </a:pPr>
            <a:r>
              <a:rPr lang="fr-FR" sz="1700" dirty="0" err="1">
                <a:effectLst/>
              </a:rPr>
              <a:t>Masden</a:t>
            </a:r>
            <a:r>
              <a:rPr lang="fr-FR" sz="1700" dirty="0">
                <a:effectLst/>
              </a:rPr>
              <a:t>, E. A., et A. S. C. P. Cook. « </a:t>
            </a:r>
            <a:r>
              <a:rPr lang="fr-FR" sz="1700" dirty="0" err="1">
                <a:effectLst/>
              </a:rPr>
              <a:t>Avian</a:t>
            </a:r>
            <a:r>
              <a:rPr lang="fr-FR" sz="1700" dirty="0">
                <a:effectLst/>
              </a:rPr>
              <a:t> collision </a:t>
            </a:r>
            <a:r>
              <a:rPr lang="fr-FR" sz="1700" dirty="0" err="1">
                <a:effectLst/>
              </a:rPr>
              <a:t>risk</a:t>
            </a:r>
            <a:r>
              <a:rPr lang="fr-FR" sz="1700" dirty="0">
                <a:effectLst/>
              </a:rPr>
              <a:t> </a:t>
            </a:r>
            <a:r>
              <a:rPr lang="fr-FR" sz="1700" dirty="0" err="1">
                <a:effectLst/>
              </a:rPr>
              <a:t>models</a:t>
            </a:r>
            <a:r>
              <a:rPr lang="fr-FR" sz="1700" dirty="0">
                <a:effectLst/>
              </a:rPr>
              <a:t> for </a:t>
            </a:r>
            <a:r>
              <a:rPr lang="fr-FR" sz="1700" dirty="0" err="1">
                <a:effectLst/>
              </a:rPr>
              <a:t>wind</a:t>
            </a:r>
            <a:r>
              <a:rPr lang="fr-FR" sz="1700" dirty="0">
                <a:effectLst/>
              </a:rPr>
              <a:t> </a:t>
            </a:r>
            <a:r>
              <a:rPr lang="fr-FR" sz="1700" dirty="0" err="1">
                <a:effectLst/>
              </a:rPr>
              <a:t>energy</a:t>
            </a:r>
            <a:r>
              <a:rPr lang="fr-FR" sz="1700" dirty="0">
                <a:effectLst/>
              </a:rPr>
              <a:t> impact </a:t>
            </a:r>
            <a:r>
              <a:rPr lang="fr-FR" sz="1700" dirty="0" err="1">
                <a:effectLst/>
              </a:rPr>
              <a:t>assessments</a:t>
            </a:r>
            <a:r>
              <a:rPr lang="fr-FR" sz="1700" dirty="0">
                <a:effectLst/>
              </a:rPr>
              <a:t> ». </a:t>
            </a:r>
            <a:r>
              <a:rPr lang="fr-FR" sz="1700" i="1" dirty="0" err="1">
                <a:effectLst/>
              </a:rPr>
              <a:t>Environmental</a:t>
            </a:r>
            <a:r>
              <a:rPr lang="fr-FR" sz="1700" i="1" dirty="0">
                <a:effectLst/>
              </a:rPr>
              <a:t> Impact </a:t>
            </a:r>
            <a:r>
              <a:rPr lang="fr-FR" sz="1700" i="1" dirty="0" err="1">
                <a:effectLst/>
              </a:rPr>
              <a:t>Assessment</a:t>
            </a:r>
            <a:r>
              <a:rPr lang="fr-FR" sz="1700" i="1" dirty="0">
                <a:effectLst/>
              </a:rPr>
              <a:t> </a:t>
            </a:r>
            <a:r>
              <a:rPr lang="fr-FR" sz="1700" i="1" dirty="0" err="1">
                <a:effectLst/>
              </a:rPr>
              <a:t>Review</a:t>
            </a:r>
            <a:r>
              <a:rPr lang="fr-FR" sz="1700" dirty="0">
                <a:effectLst/>
              </a:rPr>
              <a:t> 56 (1 janvier 2016): 43‑49. </a:t>
            </a:r>
            <a:r>
              <a:rPr lang="fr-FR" sz="1700" dirty="0">
                <a:effectLst/>
                <a:hlinkClick r:id="rId10"/>
              </a:rPr>
              <a:t>https://doi.org/10.1016/j.eiar.2015.09.001</a:t>
            </a:r>
            <a:r>
              <a:rPr lang="fr-FR" sz="1700" dirty="0">
                <a:effectLst/>
              </a:rPr>
              <a:t>.</a:t>
            </a:r>
          </a:p>
        </p:txBody>
      </p:sp>
    </p:spTree>
    <p:extLst>
      <p:ext uri="{BB962C8B-B14F-4D97-AF65-F5344CB8AC3E}">
        <p14:creationId xmlns:p14="http://schemas.microsoft.com/office/powerpoint/2010/main" val="267022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FFB0-8E7D-0E76-A471-1365DDCE3AD7}"/>
            </a:ext>
          </a:extLst>
        </p:cNvPr>
        <p:cNvGrpSpPr/>
        <p:nvPr/>
      </p:nvGrpSpPr>
      <p:grpSpPr>
        <a:xfrm>
          <a:off x="0" y="0"/>
          <a:ext cx="0" cy="0"/>
          <a:chOff x="0" y="0"/>
          <a:chExt cx="0" cy="0"/>
        </a:xfrm>
      </p:grpSpPr>
      <p:grpSp>
        <p:nvGrpSpPr>
          <p:cNvPr id="15" name="Groupe 14">
            <a:extLst>
              <a:ext uri="{FF2B5EF4-FFF2-40B4-BE49-F238E27FC236}">
                <a16:creationId xmlns:a16="http://schemas.microsoft.com/office/drawing/2014/main" id="{603FE742-C23B-3EE4-7419-F3EAAC4004AE}"/>
              </a:ext>
            </a:extLst>
          </p:cNvPr>
          <p:cNvGrpSpPr/>
          <p:nvPr/>
        </p:nvGrpSpPr>
        <p:grpSpPr>
          <a:xfrm>
            <a:off x="865414" y="1255422"/>
            <a:ext cx="10461171" cy="5492115"/>
            <a:chOff x="865414" y="1255422"/>
            <a:chExt cx="10461171" cy="5492115"/>
          </a:xfrm>
        </p:grpSpPr>
        <p:pic>
          <p:nvPicPr>
            <p:cNvPr id="3" name="Image 2">
              <a:extLst>
                <a:ext uri="{FF2B5EF4-FFF2-40B4-BE49-F238E27FC236}">
                  <a16:creationId xmlns:a16="http://schemas.microsoft.com/office/drawing/2014/main" id="{40D8D139-F8EE-8725-AC69-FE20681EC1E6}"/>
                </a:ext>
              </a:extLst>
            </p:cNvPr>
            <p:cNvPicPr>
              <a:picLocks noChangeAspect="1"/>
            </p:cNvPicPr>
            <p:nvPr/>
          </p:nvPicPr>
          <p:blipFill>
            <a:blip r:embed="rId3"/>
            <a:stretch>
              <a:fillRect/>
            </a:stretch>
          </p:blipFill>
          <p:spPr>
            <a:xfrm>
              <a:off x="865414" y="1255422"/>
              <a:ext cx="10461171" cy="5492115"/>
            </a:xfrm>
            <a:prstGeom prst="rect">
              <a:avLst/>
            </a:prstGeom>
          </p:spPr>
        </p:pic>
        <p:pic>
          <p:nvPicPr>
            <p:cNvPr id="8" name="Image 7">
              <a:extLst>
                <a:ext uri="{FF2B5EF4-FFF2-40B4-BE49-F238E27FC236}">
                  <a16:creationId xmlns:a16="http://schemas.microsoft.com/office/drawing/2014/main" id="{1A58C05B-32B4-7203-045D-44DB75881697}"/>
                </a:ext>
              </a:extLst>
            </p:cNvPr>
            <p:cNvPicPr>
              <a:picLocks noChangeAspect="1"/>
            </p:cNvPicPr>
            <p:nvPr/>
          </p:nvPicPr>
          <p:blipFill>
            <a:blip r:embed="rId4">
              <a:extLst>
                <a:ext uri="{28A0092B-C50C-407E-A947-70E740481C1C}">
                  <a14:useLocalDpi xmlns:a14="http://schemas.microsoft.com/office/drawing/2010/main" val="0"/>
                </a:ext>
              </a:extLst>
            </a:blip>
            <a:srcRect t="18767"/>
            <a:stretch/>
          </p:blipFill>
          <p:spPr>
            <a:xfrm>
              <a:off x="865414" y="6220011"/>
              <a:ext cx="4860472" cy="527526"/>
            </a:xfrm>
            <a:prstGeom prst="rect">
              <a:avLst/>
            </a:prstGeom>
          </p:spPr>
        </p:pic>
      </p:grpSp>
      <p:sp>
        <p:nvSpPr>
          <p:cNvPr id="13" name="ZoneTexte 12">
            <a:extLst>
              <a:ext uri="{FF2B5EF4-FFF2-40B4-BE49-F238E27FC236}">
                <a16:creationId xmlns:a16="http://schemas.microsoft.com/office/drawing/2014/main" id="{B0D12903-C3E8-A293-3349-05917153D03D}"/>
              </a:ext>
            </a:extLst>
          </p:cNvPr>
          <p:cNvSpPr txBox="1"/>
          <p:nvPr/>
        </p:nvSpPr>
        <p:spPr>
          <a:xfrm>
            <a:off x="788412" y="537551"/>
            <a:ext cx="10615173" cy="523220"/>
          </a:xfrm>
          <a:prstGeom prst="rect">
            <a:avLst/>
          </a:prstGeom>
          <a:noFill/>
        </p:spPr>
        <p:txBody>
          <a:bodyPr wrap="square">
            <a:spAutoFit/>
          </a:bodyPr>
          <a:lstStyle/>
          <a:p>
            <a:r>
              <a:rPr lang="fr-FR" sz="2800" dirty="0"/>
              <a:t>Évolution de la [CO₂]</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baseline="-25000" dirty="0" err="1">
                <a:effectLst/>
                <a:ea typeface="Calibri" panose="020F0502020204030204" pitchFamily="34" charset="0"/>
                <a:cs typeface="Times New Roman" panose="02020603050405020304" pitchFamily="18" charset="0"/>
              </a:rPr>
              <a:t>atm</a:t>
            </a:r>
            <a:r>
              <a:rPr lang="fr-FR" sz="2800" dirty="0"/>
              <a:t> au cours des 66 derniers millions d'années</a:t>
            </a:r>
          </a:p>
        </p:txBody>
      </p:sp>
      <p:cxnSp>
        <p:nvCxnSpPr>
          <p:cNvPr id="19" name="Connecteur droit avec flèche 18">
            <a:extLst>
              <a:ext uri="{FF2B5EF4-FFF2-40B4-BE49-F238E27FC236}">
                <a16:creationId xmlns:a16="http://schemas.microsoft.com/office/drawing/2014/main" id="{73062B00-2455-B321-D06F-6CB9CC915FCB}"/>
              </a:ext>
            </a:extLst>
          </p:cNvPr>
          <p:cNvCxnSpPr>
            <a:cxnSpLocks/>
          </p:cNvCxnSpPr>
          <p:nvPr/>
        </p:nvCxnSpPr>
        <p:spPr>
          <a:xfrm flipH="1" flipV="1">
            <a:off x="10597111" y="5193990"/>
            <a:ext cx="466078" cy="817176"/>
          </a:xfrm>
          <a:prstGeom prst="straightConnector1">
            <a:avLst/>
          </a:prstGeom>
          <a:ln w="57150">
            <a:solidFill>
              <a:srgbClr val="F452EB"/>
            </a:solidFill>
            <a:tailEnd type="triangle"/>
          </a:ln>
        </p:spPr>
        <p:style>
          <a:lnRef idx="2">
            <a:schemeClr val="accent1"/>
          </a:lnRef>
          <a:fillRef idx="0">
            <a:schemeClr val="accent1"/>
          </a:fillRef>
          <a:effectRef idx="1">
            <a:schemeClr val="accent1"/>
          </a:effectRef>
          <a:fontRef idx="minor">
            <a:schemeClr val="tx1"/>
          </a:fontRef>
        </p:style>
      </p:cxnSp>
      <p:sp>
        <p:nvSpPr>
          <p:cNvPr id="22" name="ZoneTexte 21">
            <a:extLst>
              <a:ext uri="{FF2B5EF4-FFF2-40B4-BE49-F238E27FC236}">
                <a16:creationId xmlns:a16="http://schemas.microsoft.com/office/drawing/2014/main" id="{455951E8-BE0D-B99F-083A-3C6B1B728AD2}"/>
              </a:ext>
            </a:extLst>
          </p:cNvPr>
          <p:cNvSpPr txBox="1"/>
          <p:nvPr/>
        </p:nvSpPr>
        <p:spPr>
          <a:xfrm>
            <a:off x="9029798" y="6011166"/>
            <a:ext cx="3134626" cy="646331"/>
          </a:xfrm>
          <a:prstGeom prst="rect">
            <a:avLst/>
          </a:prstGeom>
          <a:ln>
            <a:solidFill>
              <a:srgbClr val="F452EB"/>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b="1" dirty="0">
                <a:solidFill>
                  <a:schemeClr val="accent1"/>
                </a:solidFill>
              </a:rPr>
              <a:t>Homo sapiens ~300 000 ans </a:t>
            </a:r>
            <a:r>
              <a:rPr lang="fr-FR" dirty="0" err="1">
                <a:solidFill>
                  <a:schemeClr val="accent1"/>
                </a:solidFill>
              </a:rPr>
              <a:t>Hublin</a:t>
            </a:r>
            <a:r>
              <a:rPr lang="fr-FR" dirty="0">
                <a:solidFill>
                  <a:schemeClr val="accent1"/>
                </a:solidFill>
              </a:rPr>
              <a:t> </a:t>
            </a:r>
            <a:r>
              <a:rPr lang="fr-FR" i="1" dirty="0">
                <a:solidFill>
                  <a:schemeClr val="accent1"/>
                </a:solidFill>
              </a:rPr>
              <a:t>et al. </a:t>
            </a:r>
            <a:r>
              <a:rPr lang="fr-FR" dirty="0">
                <a:solidFill>
                  <a:schemeClr val="accent1"/>
                </a:solidFill>
              </a:rPr>
              <a:t>in </a:t>
            </a:r>
            <a:r>
              <a:rPr lang="fr-FR" i="1" dirty="0">
                <a:solidFill>
                  <a:schemeClr val="accent1"/>
                </a:solidFill>
              </a:rPr>
              <a:t>Nature</a:t>
            </a:r>
            <a:r>
              <a:rPr lang="fr-FR" dirty="0">
                <a:solidFill>
                  <a:schemeClr val="accent1"/>
                </a:solidFill>
              </a:rPr>
              <a:t> (2017)</a:t>
            </a:r>
            <a:r>
              <a:rPr lang="fr-FR" b="1" dirty="0">
                <a:solidFill>
                  <a:schemeClr val="accent1"/>
                </a:solidFill>
              </a:rPr>
              <a:t>  </a:t>
            </a:r>
          </a:p>
        </p:txBody>
      </p:sp>
      <p:sp>
        <p:nvSpPr>
          <p:cNvPr id="27" name="Rectangle 26">
            <a:extLst>
              <a:ext uri="{FF2B5EF4-FFF2-40B4-BE49-F238E27FC236}">
                <a16:creationId xmlns:a16="http://schemas.microsoft.com/office/drawing/2014/main" id="{C12AA06B-D5AD-D5C7-246D-F6BA6EA660E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9" name="ZoneTexte 28">
            <a:extLst>
              <a:ext uri="{FF2B5EF4-FFF2-40B4-BE49-F238E27FC236}">
                <a16:creationId xmlns:a16="http://schemas.microsoft.com/office/drawing/2014/main" id="{33D239E2-D38B-7D59-5476-4DB44AF8C8FA}"/>
              </a:ext>
            </a:extLst>
          </p:cNvPr>
          <p:cNvSpPr txBox="1"/>
          <p:nvPr/>
        </p:nvSpPr>
        <p:spPr>
          <a:xfrm>
            <a:off x="11391901" y="-59383"/>
            <a:ext cx="800100" cy="461665"/>
          </a:xfrm>
          <a:prstGeom prst="rect">
            <a:avLst/>
          </a:prstGeom>
          <a:noFill/>
        </p:spPr>
        <p:txBody>
          <a:bodyPr wrap="square" rtlCol="0">
            <a:spAutoFit/>
          </a:bodyPr>
          <a:lstStyle/>
          <a:p>
            <a:r>
              <a:rPr lang="fr-FR" sz="2400" b="1" dirty="0"/>
              <a:t>2/19</a:t>
            </a:r>
          </a:p>
        </p:txBody>
      </p:sp>
    </p:spTree>
    <p:extLst>
      <p:ext uri="{BB962C8B-B14F-4D97-AF65-F5344CB8AC3E}">
        <p14:creationId xmlns:p14="http://schemas.microsoft.com/office/powerpoint/2010/main" val="24869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0B92B-417D-8E57-AFCF-778130048862}"/>
            </a:ext>
          </a:extLst>
        </p:cNvPr>
        <p:cNvGrpSpPr/>
        <p:nvPr/>
      </p:nvGrpSpPr>
      <p:grpSpPr>
        <a:xfrm>
          <a:off x="0" y="0"/>
          <a:ext cx="0" cy="0"/>
          <a:chOff x="0" y="0"/>
          <a:chExt cx="0" cy="0"/>
        </a:xfrm>
      </p:grpSpPr>
      <p:sp>
        <p:nvSpPr>
          <p:cNvPr id="16" name="ZoneTexte 15">
            <a:extLst>
              <a:ext uri="{FF2B5EF4-FFF2-40B4-BE49-F238E27FC236}">
                <a16:creationId xmlns:a16="http://schemas.microsoft.com/office/drawing/2014/main" id="{8A8266E5-DB66-5E56-212A-F0C787526CA5}"/>
              </a:ext>
            </a:extLst>
          </p:cNvPr>
          <p:cNvSpPr txBox="1"/>
          <p:nvPr/>
        </p:nvSpPr>
        <p:spPr>
          <a:xfrm>
            <a:off x="2542808" y="612537"/>
            <a:ext cx="8480703" cy="523220"/>
          </a:xfrm>
          <a:prstGeom prst="rect">
            <a:avLst/>
          </a:prstGeom>
          <a:noFill/>
        </p:spPr>
        <p:txBody>
          <a:bodyPr wrap="square">
            <a:spAutoFit/>
          </a:bodyPr>
          <a:lstStyle/>
          <a:p>
            <a:r>
              <a:rPr lang="en-US" sz="2800" b="0" i="0" dirty="0">
                <a:solidFill>
                  <a:srgbClr val="000000"/>
                </a:solidFill>
                <a:effectLst/>
                <a:latin typeface="tahoma" panose="020B0604030504040204" pitchFamily="34" charset="0"/>
              </a:rPr>
              <a:t>Evolution du Living Planet Index entre 1970 et 2020 </a:t>
            </a:r>
            <a:endParaRPr lang="fr-FR" sz="2800" dirty="0"/>
          </a:p>
        </p:txBody>
      </p:sp>
      <p:pic>
        <p:nvPicPr>
          <p:cNvPr id="2050" name="Picture 2">
            <a:extLst>
              <a:ext uri="{FF2B5EF4-FFF2-40B4-BE49-F238E27FC236}">
                <a16:creationId xmlns:a16="http://schemas.microsoft.com/office/drawing/2014/main" id="{00834B1D-BD78-F08B-5D51-445FCD5D8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335" y="1230134"/>
            <a:ext cx="10153650" cy="51054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07568E4-1699-B6BE-99E0-BAB34EA14ED5}"/>
              </a:ext>
            </a:extLst>
          </p:cNvPr>
          <p:cNvSpPr txBox="1"/>
          <p:nvPr/>
        </p:nvSpPr>
        <p:spPr>
          <a:xfrm>
            <a:off x="10210800" y="6474034"/>
            <a:ext cx="1981200"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WWF/ZSL (2024)</a:t>
            </a:r>
            <a:endParaRPr lang="fr-FR" sz="2000" kern="100" dirty="0">
              <a:latin typeface="+mj-lt"/>
              <a:ea typeface="Calibri" panose="020F0502020204030204" pitchFamily="34" charset="0"/>
              <a:cs typeface="Times New Roman" panose="02020603050405020304" pitchFamily="18" charset="0"/>
            </a:endParaRPr>
          </a:p>
        </p:txBody>
      </p:sp>
      <p:pic>
        <p:nvPicPr>
          <p:cNvPr id="2052" name="Picture 4">
            <a:extLst>
              <a:ext uri="{FF2B5EF4-FFF2-40B4-BE49-F238E27FC236}">
                <a16:creationId xmlns:a16="http://schemas.microsoft.com/office/drawing/2014/main" id="{852F2F2E-D479-3D04-4009-C31E73684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65" t="10308" r="18897" b="1366"/>
          <a:stretch/>
        </p:blipFill>
        <p:spPr bwMode="auto">
          <a:xfrm>
            <a:off x="112265" y="614741"/>
            <a:ext cx="1430097" cy="62432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F18A3E6-8588-7E85-C684-E679706BCB64}"/>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13" name="ZoneTexte 12">
            <a:extLst>
              <a:ext uri="{FF2B5EF4-FFF2-40B4-BE49-F238E27FC236}">
                <a16:creationId xmlns:a16="http://schemas.microsoft.com/office/drawing/2014/main" id="{C7CCC547-6A39-50AE-9FDF-846F7C696B86}"/>
              </a:ext>
            </a:extLst>
          </p:cNvPr>
          <p:cNvSpPr txBox="1"/>
          <p:nvPr/>
        </p:nvSpPr>
        <p:spPr>
          <a:xfrm>
            <a:off x="11391901" y="-59383"/>
            <a:ext cx="800100" cy="461665"/>
          </a:xfrm>
          <a:prstGeom prst="rect">
            <a:avLst/>
          </a:prstGeom>
          <a:noFill/>
        </p:spPr>
        <p:txBody>
          <a:bodyPr wrap="square" rtlCol="0">
            <a:spAutoFit/>
          </a:bodyPr>
          <a:lstStyle/>
          <a:p>
            <a:r>
              <a:rPr lang="fr-FR" sz="2400" b="1" dirty="0"/>
              <a:t>3/19</a:t>
            </a:r>
          </a:p>
        </p:txBody>
      </p:sp>
    </p:spTree>
    <p:extLst>
      <p:ext uri="{BB962C8B-B14F-4D97-AF65-F5344CB8AC3E}">
        <p14:creationId xmlns:p14="http://schemas.microsoft.com/office/powerpoint/2010/main" val="180749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ABBE9-8A29-5A34-CC39-EAFDB2384017}"/>
            </a:ext>
          </a:extLst>
        </p:cNvPr>
        <p:cNvGrpSpPr/>
        <p:nvPr/>
      </p:nvGrpSpPr>
      <p:grpSpPr>
        <a:xfrm>
          <a:off x="0" y="0"/>
          <a:ext cx="0" cy="0"/>
          <a:chOff x="0" y="0"/>
          <a:chExt cx="0" cy="0"/>
        </a:xfrm>
      </p:grpSpPr>
      <p:grpSp>
        <p:nvGrpSpPr>
          <p:cNvPr id="14" name="Groupe 13">
            <a:extLst>
              <a:ext uri="{FF2B5EF4-FFF2-40B4-BE49-F238E27FC236}">
                <a16:creationId xmlns:a16="http://schemas.microsoft.com/office/drawing/2014/main" id="{353D6600-9961-37EC-6806-23258A29215F}"/>
              </a:ext>
            </a:extLst>
          </p:cNvPr>
          <p:cNvGrpSpPr/>
          <p:nvPr/>
        </p:nvGrpSpPr>
        <p:grpSpPr>
          <a:xfrm>
            <a:off x="219006" y="2131967"/>
            <a:ext cx="6057553" cy="3976483"/>
            <a:chOff x="168588" y="1833680"/>
            <a:chExt cx="6057553" cy="3976483"/>
          </a:xfrm>
        </p:grpSpPr>
        <p:pic>
          <p:nvPicPr>
            <p:cNvPr id="5" name="Image 4" descr="Une image contenant texte, capture d’écran, Police, diagramme&#10;&#10;Le contenu généré par l’IA peut être incorrect.">
              <a:extLst>
                <a:ext uri="{FF2B5EF4-FFF2-40B4-BE49-F238E27FC236}">
                  <a16:creationId xmlns:a16="http://schemas.microsoft.com/office/drawing/2014/main" id="{7AB99110-D70B-595A-EE57-17F56C7401C3}"/>
                </a:ext>
              </a:extLst>
            </p:cNvPr>
            <p:cNvPicPr>
              <a:picLocks noChangeAspect="1"/>
            </p:cNvPicPr>
            <p:nvPr/>
          </p:nvPicPr>
          <p:blipFill>
            <a:blip r:embed="rId3">
              <a:extLst>
                <a:ext uri="{28A0092B-C50C-407E-A947-70E740481C1C}">
                  <a14:useLocalDpi xmlns:a14="http://schemas.microsoft.com/office/drawing/2010/main" val="0"/>
                </a:ext>
              </a:extLst>
            </a:blip>
            <a:srcRect l="3842" t="14251" r="28541" b="6574"/>
            <a:stretch/>
          </p:blipFill>
          <p:spPr>
            <a:xfrm>
              <a:off x="168588" y="1833680"/>
              <a:ext cx="5927412" cy="3976483"/>
            </a:xfrm>
            <a:prstGeom prst="rect">
              <a:avLst/>
            </a:prstGeom>
          </p:spPr>
        </p:pic>
        <p:sp>
          <p:nvSpPr>
            <p:cNvPr id="13" name="Rectangle 12">
              <a:extLst>
                <a:ext uri="{FF2B5EF4-FFF2-40B4-BE49-F238E27FC236}">
                  <a16:creationId xmlns:a16="http://schemas.microsoft.com/office/drawing/2014/main" id="{8454DC54-F081-732F-4A3F-6851739625C8}"/>
                </a:ext>
              </a:extLst>
            </p:cNvPr>
            <p:cNvSpPr/>
            <p:nvPr/>
          </p:nvSpPr>
          <p:spPr>
            <a:xfrm>
              <a:off x="5728841" y="2022459"/>
              <a:ext cx="497300" cy="2862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19" name="ZoneTexte 18">
            <a:extLst>
              <a:ext uri="{FF2B5EF4-FFF2-40B4-BE49-F238E27FC236}">
                <a16:creationId xmlns:a16="http://schemas.microsoft.com/office/drawing/2014/main" id="{54CD64B5-059A-BDE1-CF28-2339668CA400}"/>
              </a:ext>
            </a:extLst>
          </p:cNvPr>
          <p:cNvSpPr txBox="1"/>
          <p:nvPr/>
        </p:nvSpPr>
        <p:spPr>
          <a:xfrm>
            <a:off x="269423" y="640813"/>
            <a:ext cx="5758486" cy="830997"/>
          </a:xfrm>
          <a:prstGeom prst="rect">
            <a:avLst/>
          </a:prstGeom>
          <a:noFill/>
        </p:spPr>
        <p:txBody>
          <a:bodyPr wrap="square">
            <a:spAutoFit/>
          </a:bodyPr>
          <a:lstStyle/>
          <a:p>
            <a:r>
              <a:rPr lang="fr-FR" sz="2400" dirty="0"/>
              <a:t>Projection d’</a:t>
            </a:r>
            <a:r>
              <a:rPr lang="fr-FR" sz="2400" b="0" i="0" dirty="0">
                <a:solidFill>
                  <a:srgbClr val="040C28"/>
                </a:solidFill>
                <a:effectLst/>
              </a:rPr>
              <a:t>augmentation de </a:t>
            </a:r>
            <a:r>
              <a:rPr lang="fr-FR" sz="2400" dirty="0">
                <a:solidFill>
                  <a:srgbClr val="040C28"/>
                </a:solidFill>
              </a:rPr>
              <a:t>la d</a:t>
            </a:r>
            <a:r>
              <a:rPr lang="fr-FR" sz="2400" b="0" i="0" dirty="0">
                <a:solidFill>
                  <a:srgbClr val="1F1F1F"/>
                </a:solidFill>
                <a:effectLst/>
              </a:rPr>
              <a:t>emande mondiale d’énergie d’ici 2035</a:t>
            </a:r>
          </a:p>
        </p:txBody>
      </p:sp>
      <p:sp>
        <p:nvSpPr>
          <p:cNvPr id="21" name="ZoneTexte 20">
            <a:extLst>
              <a:ext uri="{FF2B5EF4-FFF2-40B4-BE49-F238E27FC236}">
                <a16:creationId xmlns:a16="http://schemas.microsoft.com/office/drawing/2014/main" id="{E30CB29D-07AB-8DD5-44F2-91F63F24E091}"/>
              </a:ext>
            </a:extLst>
          </p:cNvPr>
          <p:cNvSpPr txBox="1"/>
          <p:nvPr/>
        </p:nvSpPr>
        <p:spPr>
          <a:xfrm>
            <a:off x="1427433" y="6126610"/>
            <a:ext cx="6136394"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OCDE (2013)</a:t>
            </a:r>
            <a:endParaRPr lang="fr-FR" sz="2000" kern="100" dirty="0">
              <a:latin typeface="+mj-lt"/>
              <a:ea typeface="Calibri" panose="020F0502020204030204" pitchFamily="34" charset="0"/>
              <a:cs typeface="Times New Roman" panose="02020603050405020304" pitchFamily="18" charset="0"/>
            </a:endParaRPr>
          </a:p>
        </p:txBody>
      </p:sp>
      <p:grpSp>
        <p:nvGrpSpPr>
          <p:cNvPr id="31" name="Groupe 30">
            <a:extLst>
              <a:ext uri="{FF2B5EF4-FFF2-40B4-BE49-F238E27FC236}">
                <a16:creationId xmlns:a16="http://schemas.microsoft.com/office/drawing/2014/main" id="{94D8865F-EB06-08AF-4821-56B03519C4A1}"/>
              </a:ext>
            </a:extLst>
          </p:cNvPr>
          <p:cNvGrpSpPr/>
          <p:nvPr/>
        </p:nvGrpSpPr>
        <p:grpSpPr>
          <a:xfrm>
            <a:off x="5850777" y="640813"/>
            <a:ext cx="6412741" cy="6076211"/>
            <a:chOff x="5850777" y="640813"/>
            <a:chExt cx="6412741" cy="6076211"/>
          </a:xfrm>
        </p:grpSpPr>
        <p:sp>
          <p:nvSpPr>
            <p:cNvPr id="3" name="ZoneTexte 2">
              <a:extLst>
                <a:ext uri="{FF2B5EF4-FFF2-40B4-BE49-F238E27FC236}">
                  <a16:creationId xmlns:a16="http://schemas.microsoft.com/office/drawing/2014/main" id="{3859E09B-B52D-E218-B561-E7F48F7D92B1}"/>
                </a:ext>
              </a:extLst>
            </p:cNvPr>
            <p:cNvSpPr txBox="1"/>
            <p:nvPr/>
          </p:nvSpPr>
          <p:spPr>
            <a:xfrm>
              <a:off x="5850777" y="6316914"/>
              <a:ext cx="6412741"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British Petroleum Statistical Review of World Energy (2017)</a:t>
              </a:r>
              <a:endParaRPr lang="fr-FR" sz="2000" kern="100" dirty="0">
                <a:latin typeface="+mj-lt"/>
                <a:ea typeface="Calibri" panose="020F0502020204030204" pitchFamily="34" charset="0"/>
                <a:cs typeface="Times New Roman" panose="02020603050405020304" pitchFamily="18" charset="0"/>
              </a:endParaRPr>
            </a:p>
          </p:txBody>
        </p:sp>
        <p:grpSp>
          <p:nvGrpSpPr>
            <p:cNvPr id="12" name="Groupe 11">
              <a:extLst>
                <a:ext uri="{FF2B5EF4-FFF2-40B4-BE49-F238E27FC236}">
                  <a16:creationId xmlns:a16="http://schemas.microsoft.com/office/drawing/2014/main" id="{73F09734-1448-C42D-2644-E1ACC75165F0}"/>
                </a:ext>
              </a:extLst>
            </p:cNvPr>
            <p:cNvGrpSpPr/>
            <p:nvPr/>
          </p:nvGrpSpPr>
          <p:grpSpPr>
            <a:xfrm>
              <a:off x="6739211" y="1792794"/>
              <a:ext cx="4635874" cy="4403191"/>
              <a:chOff x="6264590" y="661700"/>
              <a:chExt cx="5355978" cy="5493533"/>
            </a:xfrm>
          </p:grpSpPr>
          <p:pic>
            <p:nvPicPr>
              <p:cNvPr id="9" name="Image 8" descr="Une image contenant texte, capture d’écran, Tracé, diagramme&#10;&#10;Le contenu généré par l’IA peut être incorrect.">
                <a:extLst>
                  <a:ext uri="{FF2B5EF4-FFF2-40B4-BE49-F238E27FC236}">
                    <a16:creationId xmlns:a16="http://schemas.microsoft.com/office/drawing/2014/main" id="{F5900524-59A7-65C3-800B-BDA35AAE9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590" y="661700"/>
                <a:ext cx="5355978" cy="5493533"/>
              </a:xfrm>
              <a:prstGeom prst="rect">
                <a:avLst/>
              </a:prstGeom>
            </p:spPr>
          </p:pic>
          <p:pic>
            <p:nvPicPr>
              <p:cNvPr id="11" name="Image 10" descr="Une image contenant texte, capture d’écran, Police, nombre&#10;&#10;Le contenu généré par l’IA peut être incorrect.">
                <a:extLst>
                  <a:ext uri="{FF2B5EF4-FFF2-40B4-BE49-F238E27FC236}">
                    <a16:creationId xmlns:a16="http://schemas.microsoft.com/office/drawing/2014/main" id="{F636A427-6FF7-2158-C045-C9F4FEF17077}"/>
                  </a:ext>
                </a:extLst>
              </p:cNvPr>
              <p:cNvPicPr>
                <a:picLocks noChangeAspect="1"/>
              </p:cNvPicPr>
              <p:nvPr/>
            </p:nvPicPr>
            <p:blipFill>
              <a:blip r:embed="rId5">
                <a:extLst>
                  <a:ext uri="{28A0092B-C50C-407E-A947-70E740481C1C}">
                    <a14:useLocalDpi xmlns:a14="http://schemas.microsoft.com/office/drawing/2010/main" val="0"/>
                  </a:ext>
                </a:extLst>
              </a:blip>
              <a:srcRect l="6692" t="9811"/>
              <a:stretch/>
            </p:blipFill>
            <p:spPr>
              <a:xfrm>
                <a:off x="6481823" y="828066"/>
                <a:ext cx="2310900" cy="1746822"/>
              </a:xfrm>
              <a:prstGeom prst="rect">
                <a:avLst/>
              </a:prstGeom>
            </p:spPr>
          </p:pic>
        </p:grpSp>
        <p:sp>
          <p:nvSpPr>
            <p:cNvPr id="23" name="ZoneTexte 22">
              <a:extLst>
                <a:ext uri="{FF2B5EF4-FFF2-40B4-BE49-F238E27FC236}">
                  <a16:creationId xmlns:a16="http://schemas.microsoft.com/office/drawing/2014/main" id="{15B22342-E284-426B-39F8-E2F00831B8A7}"/>
                </a:ext>
              </a:extLst>
            </p:cNvPr>
            <p:cNvSpPr txBox="1"/>
            <p:nvPr/>
          </p:nvSpPr>
          <p:spPr>
            <a:xfrm>
              <a:off x="6395657" y="640813"/>
              <a:ext cx="5758486" cy="830997"/>
            </a:xfrm>
            <a:prstGeom prst="rect">
              <a:avLst/>
            </a:prstGeom>
            <a:noFill/>
          </p:spPr>
          <p:txBody>
            <a:bodyPr wrap="square">
              <a:spAutoFit/>
            </a:bodyPr>
            <a:lstStyle/>
            <a:p>
              <a:r>
                <a:rPr lang="fr-FR" sz="2400" dirty="0"/>
                <a:t>Consommation d'énergies renouvelables par région (hors hydro) entre 1996 et 2016</a:t>
              </a:r>
            </a:p>
          </p:txBody>
        </p:sp>
        <p:sp>
          <p:nvSpPr>
            <p:cNvPr id="30" name="ZoneTexte 29">
              <a:extLst>
                <a:ext uri="{FF2B5EF4-FFF2-40B4-BE49-F238E27FC236}">
                  <a16:creationId xmlns:a16="http://schemas.microsoft.com/office/drawing/2014/main" id="{4333DFC3-594A-25DB-D4E2-7FB4F4E29803}"/>
                </a:ext>
              </a:extLst>
            </p:cNvPr>
            <p:cNvSpPr txBox="1"/>
            <p:nvPr/>
          </p:nvSpPr>
          <p:spPr>
            <a:xfrm>
              <a:off x="8818065" y="1580982"/>
              <a:ext cx="3336078" cy="338554"/>
            </a:xfrm>
            <a:prstGeom prst="rect">
              <a:avLst/>
            </a:prstGeom>
            <a:noFill/>
          </p:spPr>
          <p:txBody>
            <a:bodyPr wrap="square" rtlCol="0">
              <a:spAutoFit/>
            </a:bodyPr>
            <a:lstStyle/>
            <a:p>
              <a:r>
                <a:rPr lang="fr-FR" sz="1600" dirty="0"/>
                <a:t>Millions de tonnes eq de pétrole</a:t>
              </a:r>
            </a:p>
          </p:txBody>
        </p:sp>
      </p:grpSp>
      <p:sp>
        <p:nvSpPr>
          <p:cNvPr id="33" name="Rectangle 32">
            <a:extLst>
              <a:ext uri="{FF2B5EF4-FFF2-40B4-BE49-F238E27FC236}">
                <a16:creationId xmlns:a16="http://schemas.microsoft.com/office/drawing/2014/main" id="{D846EF3D-E3C5-F3BC-702C-0B9F2D11D7F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5" name="ZoneTexte 34">
            <a:extLst>
              <a:ext uri="{FF2B5EF4-FFF2-40B4-BE49-F238E27FC236}">
                <a16:creationId xmlns:a16="http://schemas.microsoft.com/office/drawing/2014/main" id="{36F0592A-22C5-F597-1577-D4F197C261F0}"/>
              </a:ext>
            </a:extLst>
          </p:cNvPr>
          <p:cNvSpPr txBox="1"/>
          <p:nvPr/>
        </p:nvSpPr>
        <p:spPr>
          <a:xfrm>
            <a:off x="11391901" y="-59383"/>
            <a:ext cx="800100" cy="461665"/>
          </a:xfrm>
          <a:prstGeom prst="rect">
            <a:avLst/>
          </a:prstGeom>
          <a:noFill/>
        </p:spPr>
        <p:txBody>
          <a:bodyPr wrap="square" rtlCol="0">
            <a:spAutoFit/>
          </a:bodyPr>
          <a:lstStyle/>
          <a:p>
            <a:r>
              <a:rPr lang="fr-FR" sz="2400" b="1" dirty="0"/>
              <a:t>4/19</a:t>
            </a:r>
          </a:p>
        </p:txBody>
      </p:sp>
    </p:spTree>
    <p:extLst>
      <p:ext uri="{BB962C8B-B14F-4D97-AF65-F5344CB8AC3E}">
        <p14:creationId xmlns:p14="http://schemas.microsoft.com/office/powerpoint/2010/main" val="33789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56BF7F89-0F37-4888-E46A-A8CA707BC7DB}"/>
              </a:ext>
            </a:extLst>
          </p:cNvPr>
          <p:cNvSpPr txBox="1"/>
          <p:nvPr/>
        </p:nvSpPr>
        <p:spPr>
          <a:xfrm>
            <a:off x="6607630" y="6488667"/>
            <a:ext cx="6096000" cy="369332"/>
          </a:xfrm>
          <a:prstGeom prst="rect">
            <a:avLst/>
          </a:prstGeom>
          <a:noFill/>
        </p:spPr>
        <p:txBody>
          <a:bodyPr wrap="square">
            <a:spAutoFit/>
          </a:bodyPr>
          <a:lstStyle/>
          <a:p>
            <a:pPr algn="just"/>
            <a:r>
              <a:rPr lang="en-US" kern="100" dirty="0" err="1">
                <a:latin typeface="+mj-lt"/>
                <a:ea typeface="Calibri" panose="020F0502020204030204" pitchFamily="34" charset="0"/>
                <a:cs typeface="Times New Roman" panose="02020603050405020304" pitchFamily="18" charset="0"/>
              </a:rPr>
              <a:t>Adapté</a:t>
            </a:r>
            <a:r>
              <a:rPr lang="en-US" kern="100" dirty="0">
                <a:latin typeface="+mj-lt"/>
                <a:ea typeface="Calibri" panose="020F0502020204030204" pitchFamily="34" charset="0"/>
                <a:cs typeface="Times New Roman" panose="02020603050405020304" pitchFamily="18" charset="0"/>
              </a:rPr>
              <a:t> de Northrup &amp; Wittemyer in</a:t>
            </a:r>
            <a:r>
              <a:rPr lang="en-US" i="1" kern="100" dirty="0">
                <a:latin typeface="+mj-lt"/>
                <a:ea typeface="Calibri" panose="020F0502020204030204" pitchFamily="34" charset="0"/>
                <a:cs typeface="Times New Roman" panose="02020603050405020304" pitchFamily="18" charset="0"/>
              </a:rPr>
              <a:t> Ecology Letters </a:t>
            </a:r>
            <a:r>
              <a:rPr lang="en-US" kern="100" dirty="0">
                <a:latin typeface="+mj-lt"/>
                <a:ea typeface="Calibri" panose="020F0502020204030204" pitchFamily="34" charset="0"/>
                <a:cs typeface="Times New Roman" panose="02020603050405020304" pitchFamily="18" charset="0"/>
              </a:rPr>
              <a:t>(2013)</a:t>
            </a:r>
            <a:endParaRPr lang="fr-FR" kern="100" dirty="0">
              <a:latin typeface="+mj-lt"/>
              <a:ea typeface="Calibri" panose="020F0502020204030204" pitchFamily="34" charset="0"/>
              <a:cs typeface="Times New Roman" panose="02020603050405020304" pitchFamily="18" charset="0"/>
            </a:endParaRPr>
          </a:p>
        </p:txBody>
      </p:sp>
      <p:sp>
        <p:nvSpPr>
          <p:cNvPr id="10" name="ZoneTexte 9">
            <a:extLst>
              <a:ext uri="{FF2B5EF4-FFF2-40B4-BE49-F238E27FC236}">
                <a16:creationId xmlns:a16="http://schemas.microsoft.com/office/drawing/2014/main" id="{50A777C5-3932-BC75-0E6D-A205DE263649}"/>
              </a:ext>
            </a:extLst>
          </p:cNvPr>
          <p:cNvSpPr txBox="1"/>
          <p:nvPr/>
        </p:nvSpPr>
        <p:spPr>
          <a:xfrm>
            <a:off x="185058" y="5609484"/>
            <a:ext cx="12006942" cy="769441"/>
          </a:xfrm>
          <a:prstGeom prst="rect">
            <a:avLst/>
          </a:prstGeom>
          <a:noFill/>
        </p:spPr>
        <p:txBody>
          <a:bodyPr wrap="square">
            <a:spAutoFit/>
          </a:bodyPr>
          <a:lstStyle/>
          <a:p>
            <a:r>
              <a:rPr lang="fr-FR" sz="2200" dirty="0"/>
              <a:t>Nombre d'études menées aux États-Unis et au Canada, classées selon (a) le groupe taxonomique et le secteur énergétique, et (b) le type de réponse observée chez la faune sauvage.</a:t>
            </a:r>
          </a:p>
        </p:txBody>
      </p:sp>
      <p:pic>
        <p:nvPicPr>
          <p:cNvPr id="14" name="Image 13" descr="Une image contenant texte, capture d’écran, diagramme, conception&#10;&#10;Le contenu généré par l’IA peut être incorrect.">
            <a:extLst>
              <a:ext uri="{FF2B5EF4-FFF2-40B4-BE49-F238E27FC236}">
                <a16:creationId xmlns:a16="http://schemas.microsoft.com/office/drawing/2014/main" id="{5711D629-DE8E-2078-5D80-AA52E38BE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00" y="594509"/>
            <a:ext cx="8255000" cy="4984750"/>
          </a:xfrm>
          <a:prstGeom prst="rect">
            <a:avLst/>
          </a:prstGeom>
        </p:spPr>
      </p:pic>
      <p:sp>
        <p:nvSpPr>
          <p:cNvPr id="2" name="Rectangle 1">
            <a:extLst>
              <a:ext uri="{FF2B5EF4-FFF2-40B4-BE49-F238E27FC236}">
                <a16:creationId xmlns:a16="http://schemas.microsoft.com/office/drawing/2014/main" id="{D3147C7D-D47F-95C6-08AD-6D3B78743F70}"/>
              </a:ext>
            </a:extLst>
          </p:cNvPr>
          <p:cNvSpPr/>
          <p:nvPr/>
        </p:nvSpPr>
        <p:spPr>
          <a:xfrm>
            <a:off x="2903889" y="3554275"/>
            <a:ext cx="933977" cy="166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8B10842-B497-71BE-840D-624F80A6F238}"/>
              </a:ext>
            </a:extLst>
          </p:cNvPr>
          <p:cNvSpPr/>
          <p:nvPr/>
        </p:nvSpPr>
        <p:spPr>
          <a:xfrm>
            <a:off x="4015553" y="4275021"/>
            <a:ext cx="946800" cy="94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21A0FF52-C47D-0033-9DC7-D7CF4F24248D}"/>
              </a:ext>
            </a:extLst>
          </p:cNvPr>
          <p:cNvSpPr/>
          <p:nvPr/>
        </p:nvSpPr>
        <p:spPr>
          <a:xfrm>
            <a:off x="5133881" y="4853641"/>
            <a:ext cx="946800" cy="36375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45EEB5F-7669-3192-9C03-3CCC83A5230F}"/>
              </a:ext>
            </a:extLst>
          </p:cNvPr>
          <p:cNvSpPr/>
          <p:nvPr/>
        </p:nvSpPr>
        <p:spPr>
          <a:xfrm>
            <a:off x="2899915" y="949676"/>
            <a:ext cx="946800" cy="1869724"/>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87BDECD1-9569-2E40-7573-01EEB6075236}"/>
              </a:ext>
            </a:extLst>
          </p:cNvPr>
          <p:cNvSpPr/>
          <p:nvPr/>
        </p:nvSpPr>
        <p:spPr>
          <a:xfrm>
            <a:off x="4015552" y="3268478"/>
            <a:ext cx="946800" cy="1006544"/>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989EAE6-59D4-3556-64E0-2F8CB3C1D87B}"/>
              </a:ext>
            </a:extLst>
          </p:cNvPr>
          <p:cNvSpPr/>
          <p:nvPr/>
        </p:nvSpPr>
        <p:spPr>
          <a:xfrm>
            <a:off x="5129570" y="4129905"/>
            <a:ext cx="946800" cy="723736"/>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228F7337-4680-CE82-097E-D2A377000BE3}"/>
              </a:ext>
            </a:extLst>
          </p:cNvPr>
          <p:cNvSpPr/>
          <p:nvPr/>
        </p:nvSpPr>
        <p:spPr>
          <a:xfrm>
            <a:off x="3945123" y="1597830"/>
            <a:ext cx="262273" cy="127333"/>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C608CA3-056C-B94D-AEE7-E03885D7BD80}"/>
              </a:ext>
            </a:extLst>
          </p:cNvPr>
          <p:cNvSpPr/>
          <p:nvPr/>
        </p:nvSpPr>
        <p:spPr>
          <a:xfrm>
            <a:off x="3945123" y="1810455"/>
            <a:ext cx="271231" cy="137749"/>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43E4AED3-19C4-8474-696E-51AA42BEDCC1}"/>
              </a:ext>
            </a:extLst>
          </p:cNvPr>
          <p:cNvSpPr/>
          <p:nvPr/>
        </p:nvSpPr>
        <p:spPr>
          <a:xfrm>
            <a:off x="3945123" y="1385205"/>
            <a:ext cx="262273" cy="12733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A30A7817-0129-20E3-5AA1-8D56BCA92BB7}"/>
              </a:ext>
            </a:extLst>
          </p:cNvPr>
          <p:cNvSpPr/>
          <p:nvPr/>
        </p:nvSpPr>
        <p:spPr>
          <a:xfrm>
            <a:off x="2897117" y="2819400"/>
            <a:ext cx="946800" cy="734875"/>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F027E1E2-289C-99E8-B4C0-D2E003C3CFC6}"/>
              </a:ext>
            </a:extLst>
          </p:cNvPr>
          <p:cNvSpPr/>
          <p:nvPr/>
        </p:nvSpPr>
        <p:spPr>
          <a:xfrm>
            <a:off x="2899916" y="856571"/>
            <a:ext cx="946800" cy="1008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7F280461-F227-C687-20B5-EBA6E2842CEF}"/>
              </a:ext>
            </a:extLst>
          </p:cNvPr>
          <p:cNvSpPr/>
          <p:nvPr/>
        </p:nvSpPr>
        <p:spPr>
          <a:xfrm>
            <a:off x="4009118" y="3027872"/>
            <a:ext cx="946800" cy="2406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B74CC56D-0FFE-C67C-97FD-2956D97FEDEC}"/>
              </a:ext>
            </a:extLst>
          </p:cNvPr>
          <p:cNvSpPr/>
          <p:nvPr/>
        </p:nvSpPr>
        <p:spPr>
          <a:xfrm>
            <a:off x="5129570" y="4045179"/>
            <a:ext cx="946800" cy="792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78F7FB5-4D86-3613-7343-150F96CF608A}"/>
              </a:ext>
            </a:extLst>
          </p:cNvPr>
          <p:cNvSpPr/>
          <p:nvPr/>
        </p:nvSpPr>
        <p:spPr>
          <a:xfrm>
            <a:off x="3944095" y="2044288"/>
            <a:ext cx="271231" cy="13774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A7AF6998-1A76-B81B-2F45-D0316A65C012}"/>
              </a:ext>
            </a:extLst>
          </p:cNvPr>
          <p:cNvSpPr/>
          <p:nvPr/>
        </p:nvSpPr>
        <p:spPr>
          <a:xfrm>
            <a:off x="6414070" y="1287977"/>
            <a:ext cx="933977" cy="3938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7074AC36-118E-4F9B-8617-4677A84377CD}"/>
              </a:ext>
            </a:extLst>
          </p:cNvPr>
          <p:cNvSpPr/>
          <p:nvPr/>
        </p:nvSpPr>
        <p:spPr>
          <a:xfrm>
            <a:off x="7523273" y="3768436"/>
            <a:ext cx="933977" cy="14693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A41EEDC0-1126-F731-7277-1236B4CDF4DC}"/>
              </a:ext>
            </a:extLst>
          </p:cNvPr>
          <p:cNvSpPr/>
          <p:nvPr/>
        </p:nvSpPr>
        <p:spPr>
          <a:xfrm>
            <a:off x="8641598" y="4498109"/>
            <a:ext cx="933977" cy="7285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0A6C3BD5-ADE6-35CF-59D3-50AE9F8EB6FD}"/>
              </a:ext>
            </a:extLst>
          </p:cNvPr>
          <p:cNvSpPr/>
          <p:nvPr/>
        </p:nvSpPr>
        <p:spPr>
          <a:xfrm>
            <a:off x="6404834" y="1052945"/>
            <a:ext cx="946800" cy="235032"/>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72A6FDC8-36A7-873A-3993-DB9B3774212D}"/>
              </a:ext>
            </a:extLst>
          </p:cNvPr>
          <p:cNvSpPr/>
          <p:nvPr/>
        </p:nvSpPr>
        <p:spPr>
          <a:xfrm>
            <a:off x="7520084" y="3390275"/>
            <a:ext cx="946800" cy="3780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D21A1C9A-1E3A-211A-AE26-044FF3BB0DE4}"/>
              </a:ext>
            </a:extLst>
          </p:cNvPr>
          <p:cNvSpPr/>
          <p:nvPr/>
        </p:nvSpPr>
        <p:spPr>
          <a:xfrm>
            <a:off x="8641885" y="4397602"/>
            <a:ext cx="946800" cy="10359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F4BD7D3-147F-EC3C-AF8A-8FA142D3F190}"/>
              </a:ext>
            </a:extLst>
          </p:cNvPr>
          <p:cNvSpPr/>
          <p:nvPr/>
        </p:nvSpPr>
        <p:spPr>
          <a:xfrm>
            <a:off x="6401247" y="780219"/>
            <a:ext cx="946800" cy="27360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89EBD5DD-F655-FD76-20DB-674074CEB3EF}"/>
              </a:ext>
            </a:extLst>
          </p:cNvPr>
          <p:cNvSpPr/>
          <p:nvPr/>
        </p:nvSpPr>
        <p:spPr>
          <a:xfrm>
            <a:off x="8643493" y="3977853"/>
            <a:ext cx="946800" cy="42120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DD674F69-4217-90EC-3B1B-0B0F4BFEDF49}"/>
              </a:ext>
            </a:extLst>
          </p:cNvPr>
          <p:cNvSpPr/>
          <p:nvPr/>
        </p:nvSpPr>
        <p:spPr>
          <a:xfrm>
            <a:off x="8381457" y="1810454"/>
            <a:ext cx="271231" cy="13774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2CB7D09D-91F6-71CE-EB6D-04B9C365600C}"/>
              </a:ext>
            </a:extLst>
          </p:cNvPr>
          <p:cNvSpPr/>
          <p:nvPr/>
        </p:nvSpPr>
        <p:spPr>
          <a:xfrm>
            <a:off x="8385350" y="1599149"/>
            <a:ext cx="271231" cy="13774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BFFAA959-3954-CE81-C0B1-862C94A22F55}"/>
              </a:ext>
            </a:extLst>
          </p:cNvPr>
          <p:cNvSpPr/>
          <p:nvPr/>
        </p:nvSpPr>
        <p:spPr>
          <a:xfrm>
            <a:off x="8390948" y="1371657"/>
            <a:ext cx="271231" cy="13774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98EEDDF2-D387-6170-2E17-2D8E916CBA60}"/>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9" name="ZoneTexte 38">
            <a:extLst>
              <a:ext uri="{FF2B5EF4-FFF2-40B4-BE49-F238E27FC236}">
                <a16:creationId xmlns:a16="http://schemas.microsoft.com/office/drawing/2014/main" id="{97C9FD95-663D-2A67-E027-A7D3D98533A8}"/>
              </a:ext>
            </a:extLst>
          </p:cNvPr>
          <p:cNvSpPr txBox="1"/>
          <p:nvPr/>
        </p:nvSpPr>
        <p:spPr>
          <a:xfrm>
            <a:off x="11391901" y="-59383"/>
            <a:ext cx="800100" cy="461665"/>
          </a:xfrm>
          <a:prstGeom prst="rect">
            <a:avLst/>
          </a:prstGeom>
          <a:noFill/>
        </p:spPr>
        <p:txBody>
          <a:bodyPr wrap="square" rtlCol="0">
            <a:spAutoFit/>
          </a:bodyPr>
          <a:lstStyle/>
          <a:p>
            <a:r>
              <a:rPr lang="fr-FR" sz="2400" b="1" dirty="0"/>
              <a:t>5/19</a:t>
            </a:r>
          </a:p>
        </p:txBody>
      </p:sp>
    </p:spTree>
    <p:extLst>
      <p:ext uri="{BB962C8B-B14F-4D97-AF65-F5344CB8AC3E}">
        <p14:creationId xmlns:p14="http://schemas.microsoft.com/office/powerpoint/2010/main" val="71982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pic>
        <p:nvPicPr>
          <p:cNvPr id="3" name="Image 2" descr="Une image contenant carte, texte, atlas&#10;&#10;Le contenu généré par l’IA peut être incorrect.">
            <a:extLst>
              <a:ext uri="{FF2B5EF4-FFF2-40B4-BE49-F238E27FC236}">
                <a16:creationId xmlns:a16="http://schemas.microsoft.com/office/drawing/2014/main" id="{37940F0A-EFDF-6C5B-246B-594777C0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168" y="342898"/>
            <a:ext cx="5082966" cy="6515101"/>
          </a:xfrm>
          <a:prstGeom prst="rect">
            <a:avLst/>
          </a:prstGeom>
        </p:spPr>
      </p:pic>
      <p:sp>
        <p:nvSpPr>
          <p:cNvPr id="9" name="ZoneTexte 8">
            <a:extLst>
              <a:ext uri="{FF2B5EF4-FFF2-40B4-BE49-F238E27FC236}">
                <a16:creationId xmlns:a16="http://schemas.microsoft.com/office/drawing/2014/main" id="{BF22E301-DE5A-AD32-64F6-DF0F5CAAE637}"/>
              </a:ext>
            </a:extLst>
          </p:cNvPr>
          <p:cNvSpPr txBox="1"/>
          <p:nvPr/>
        </p:nvSpPr>
        <p:spPr>
          <a:xfrm>
            <a:off x="3962151" y="342898"/>
            <a:ext cx="7436402"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fr-FR" sz="2400" dirty="0"/>
              <a:t>Répartition de la Grive de </a:t>
            </a:r>
            <a:r>
              <a:rPr lang="fr-FR" sz="2400" dirty="0" err="1"/>
              <a:t>Bicknell</a:t>
            </a:r>
            <a:r>
              <a:rPr lang="fr-FR" sz="2400" dirty="0"/>
              <a:t> (</a:t>
            </a:r>
            <a:r>
              <a:rPr lang="fr-CA" sz="2400" i="1" dirty="0"/>
              <a:t>Catharus </a:t>
            </a:r>
            <a:r>
              <a:rPr lang="fr-CA" sz="2400" i="1" dirty="0" err="1"/>
              <a:t>bicknelli</a:t>
            </a:r>
            <a:r>
              <a:rPr lang="fr-CA" sz="2400" dirty="0"/>
              <a:t>)</a:t>
            </a:r>
            <a:endParaRPr lang="fr-FR" sz="2400" dirty="0"/>
          </a:p>
        </p:txBody>
      </p:sp>
      <p:pic>
        <p:nvPicPr>
          <p:cNvPr id="8" name="Image 7" descr="Une image contenant texte, capture d’écran, Police&#10;&#10;Le contenu généré par l’IA peut être incorrect.">
            <a:extLst>
              <a:ext uri="{FF2B5EF4-FFF2-40B4-BE49-F238E27FC236}">
                <a16:creationId xmlns:a16="http://schemas.microsoft.com/office/drawing/2014/main" id="{36E2726B-234A-D51A-F2FF-83B6099A80F0}"/>
              </a:ext>
            </a:extLst>
          </p:cNvPr>
          <p:cNvPicPr>
            <a:picLocks noChangeAspect="1"/>
          </p:cNvPicPr>
          <p:nvPr/>
        </p:nvPicPr>
        <p:blipFill>
          <a:blip r:embed="rId4">
            <a:extLst>
              <a:ext uri="{28A0092B-C50C-407E-A947-70E740481C1C}">
                <a14:useLocalDpi xmlns:a14="http://schemas.microsoft.com/office/drawing/2010/main" val="0"/>
              </a:ext>
            </a:extLst>
          </a:blip>
          <a:srcRect b="30294"/>
          <a:stretch/>
        </p:blipFill>
        <p:spPr>
          <a:xfrm>
            <a:off x="8645379" y="862425"/>
            <a:ext cx="3429000" cy="775551"/>
          </a:xfrm>
          <a:prstGeom prst="rect">
            <a:avLst/>
          </a:prstGeom>
        </p:spPr>
      </p:pic>
      <p:pic>
        <p:nvPicPr>
          <p:cNvPr id="13" name="Image 12" descr="Une image contenant oiseau, plein air, oscines, ciel&#10;&#10;Le contenu généré par l’IA peut être incorrect.">
            <a:extLst>
              <a:ext uri="{FF2B5EF4-FFF2-40B4-BE49-F238E27FC236}">
                <a16:creationId xmlns:a16="http://schemas.microsoft.com/office/drawing/2014/main" id="{302F40E9-96D6-FF2F-1564-5298A790E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 y="353916"/>
            <a:ext cx="3973168" cy="6515100"/>
          </a:xfrm>
          <a:prstGeom prst="rect">
            <a:avLst/>
          </a:prstGeom>
        </p:spPr>
      </p:pic>
      <p:sp>
        <p:nvSpPr>
          <p:cNvPr id="14" name="ZoneTexte 13">
            <a:extLst>
              <a:ext uri="{FF2B5EF4-FFF2-40B4-BE49-F238E27FC236}">
                <a16:creationId xmlns:a16="http://schemas.microsoft.com/office/drawing/2014/main" id="{DF3E73B8-140E-C68A-A493-DB884E76C4E7}"/>
              </a:ext>
            </a:extLst>
          </p:cNvPr>
          <p:cNvSpPr txBox="1"/>
          <p:nvPr/>
        </p:nvSpPr>
        <p:spPr>
          <a:xfrm>
            <a:off x="2556826" y="6571223"/>
            <a:ext cx="1725433" cy="307777"/>
          </a:xfrm>
          <a:prstGeom prst="rect">
            <a:avLst/>
          </a:prstGeom>
          <a:noFill/>
        </p:spPr>
        <p:txBody>
          <a:bodyPr wrap="square" rtlCol="0">
            <a:spAutoFit/>
          </a:bodyPr>
          <a:lstStyle/>
          <a:p>
            <a:r>
              <a:rPr lang="fr-FR" sz="1400" dirty="0"/>
              <a:t>© Matt </a:t>
            </a:r>
            <a:r>
              <a:rPr lang="fr-FR" sz="1400" dirty="0" err="1"/>
              <a:t>Felperin</a:t>
            </a:r>
            <a:endParaRPr lang="fr-FR" sz="1400" dirty="0"/>
          </a:p>
        </p:txBody>
      </p:sp>
      <p:sp>
        <p:nvSpPr>
          <p:cNvPr id="18" name="ZoneTexte 17">
            <a:extLst>
              <a:ext uri="{FF2B5EF4-FFF2-40B4-BE49-F238E27FC236}">
                <a16:creationId xmlns:a16="http://schemas.microsoft.com/office/drawing/2014/main" id="{BC3B93C0-DA4F-56CC-1198-8AB1FF146BD8}"/>
              </a:ext>
            </a:extLst>
          </p:cNvPr>
          <p:cNvSpPr txBox="1"/>
          <p:nvPr/>
        </p:nvSpPr>
        <p:spPr>
          <a:xfrm>
            <a:off x="9897175" y="6488668"/>
            <a:ext cx="2294825"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Townsend et al. (2020)</a:t>
            </a:r>
          </a:p>
        </p:txBody>
      </p:sp>
      <p:grpSp>
        <p:nvGrpSpPr>
          <p:cNvPr id="22" name="Groupe 21">
            <a:extLst>
              <a:ext uri="{FF2B5EF4-FFF2-40B4-BE49-F238E27FC236}">
                <a16:creationId xmlns:a16="http://schemas.microsoft.com/office/drawing/2014/main" id="{000EFA6D-4C88-41E7-F7E3-983121A16EB1}"/>
              </a:ext>
            </a:extLst>
          </p:cNvPr>
          <p:cNvGrpSpPr/>
          <p:nvPr/>
        </p:nvGrpSpPr>
        <p:grpSpPr>
          <a:xfrm>
            <a:off x="7680352" y="2080404"/>
            <a:ext cx="4978249" cy="3486812"/>
            <a:chOff x="7122368" y="2830856"/>
            <a:chExt cx="4978249" cy="3486812"/>
          </a:xfrm>
        </p:grpSpPr>
        <p:pic>
          <p:nvPicPr>
            <p:cNvPr id="19" name="Image 18">
              <a:extLst>
                <a:ext uri="{FF2B5EF4-FFF2-40B4-BE49-F238E27FC236}">
                  <a16:creationId xmlns:a16="http://schemas.microsoft.com/office/drawing/2014/main" id="{D59C1A72-1CDF-9970-9319-2F360D6E7F03}"/>
                </a:ext>
              </a:extLst>
            </p:cNvPr>
            <p:cNvPicPr>
              <a:picLocks noChangeAspect="1"/>
            </p:cNvPicPr>
            <p:nvPr/>
          </p:nvPicPr>
          <p:blipFill>
            <a:blip r:embed="rId6"/>
            <a:stretch>
              <a:fillRect/>
            </a:stretch>
          </p:blipFill>
          <p:spPr>
            <a:xfrm>
              <a:off x="7122368" y="2830856"/>
              <a:ext cx="4375992" cy="3486812"/>
            </a:xfrm>
            <a:prstGeom prst="wedgeRectCallout">
              <a:avLst/>
            </a:prstGeom>
          </p:spPr>
        </p:pic>
        <p:sp>
          <p:nvSpPr>
            <p:cNvPr id="20" name="ZoneTexte 19">
              <a:extLst>
                <a:ext uri="{FF2B5EF4-FFF2-40B4-BE49-F238E27FC236}">
                  <a16:creationId xmlns:a16="http://schemas.microsoft.com/office/drawing/2014/main" id="{0EAD0AC9-8A36-681F-1C9D-88C48A5CACA4}"/>
                </a:ext>
              </a:extLst>
            </p:cNvPr>
            <p:cNvSpPr txBox="1"/>
            <p:nvPr/>
          </p:nvSpPr>
          <p:spPr>
            <a:xfrm>
              <a:off x="8961382" y="5968297"/>
              <a:ext cx="3139235" cy="307777"/>
            </a:xfrm>
            <a:prstGeom prst="wedgeRectCallout">
              <a:avLst/>
            </a:prstGeom>
            <a:noFill/>
          </p:spPr>
          <p:txBody>
            <a:bodyPr wrap="square" rtlCol="0">
              <a:spAutoFit/>
            </a:bodyPr>
            <a:lstStyle/>
            <a:p>
              <a:r>
                <a:rPr lang="fr-CA" sz="1400" dirty="0">
                  <a:solidFill>
                    <a:schemeClr val="bg1"/>
                  </a:solidFill>
                </a:rPr>
                <a:t>© Francois-Xavier Grandmont</a:t>
              </a:r>
            </a:p>
          </p:txBody>
        </p:sp>
      </p:grpSp>
      <p:sp>
        <p:nvSpPr>
          <p:cNvPr id="24" name="Rectangle 23">
            <a:extLst>
              <a:ext uri="{FF2B5EF4-FFF2-40B4-BE49-F238E27FC236}">
                <a16:creationId xmlns:a16="http://schemas.microsoft.com/office/drawing/2014/main" id="{CB1FA649-7680-36E3-ABC9-86E967B52A5E}"/>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6" name="ZoneTexte 25">
            <a:extLst>
              <a:ext uri="{FF2B5EF4-FFF2-40B4-BE49-F238E27FC236}">
                <a16:creationId xmlns:a16="http://schemas.microsoft.com/office/drawing/2014/main" id="{88B840DC-3CB8-DE39-F888-E2947DF9F06C}"/>
              </a:ext>
            </a:extLst>
          </p:cNvPr>
          <p:cNvSpPr txBox="1"/>
          <p:nvPr/>
        </p:nvSpPr>
        <p:spPr>
          <a:xfrm>
            <a:off x="11391901" y="-59383"/>
            <a:ext cx="800100" cy="461665"/>
          </a:xfrm>
          <a:prstGeom prst="rect">
            <a:avLst/>
          </a:prstGeom>
          <a:noFill/>
        </p:spPr>
        <p:txBody>
          <a:bodyPr wrap="square" rtlCol="0">
            <a:spAutoFit/>
          </a:bodyPr>
          <a:lstStyle/>
          <a:p>
            <a:r>
              <a:rPr lang="fr-FR" sz="2400" b="1" dirty="0"/>
              <a:t>6/19</a:t>
            </a:r>
          </a:p>
        </p:txBody>
      </p:sp>
    </p:spTree>
    <p:extLst>
      <p:ext uri="{BB962C8B-B14F-4D97-AF65-F5344CB8AC3E}">
        <p14:creationId xmlns:p14="http://schemas.microsoft.com/office/powerpoint/2010/main" val="361447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2EC29-01FF-EB25-719C-FD12409D1A24}"/>
            </a:ext>
          </a:extLst>
        </p:cNvPr>
        <p:cNvGrpSpPr/>
        <p:nvPr/>
      </p:nvGrpSpPr>
      <p:grpSpPr>
        <a:xfrm>
          <a:off x="0" y="0"/>
          <a:ext cx="0" cy="0"/>
          <a:chOff x="0" y="0"/>
          <a:chExt cx="0" cy="0"/>
        </a:xfrm>
      </p:grpSpPr>
      <p:pic>
        <p:nvPicPr>
          <p:cNvPr id="13" name="Image 12" descr="Une image contenant oiseau, plein air, oscines, ciel&#10;&#10;Le contenu généré par l’IA peut être incorrect.">
            <a:extLst>
              <a:ext uri="{FF2B5EF4-FFF2-40B4-BE49-F238E27FC236}">
                <a16:creationId xmlns:a16="http://schemas.microsoft.com/office/drawing/2014/main" id="{256A67EB-0C81-1F8C-1A30-5F8E6E428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 y="353916"/>
            <a:ext cx="3973168" cy="6515100"/>
          </a:xfrm>
          <a:prstGeom prst="rect">
            <a:avLst/>
          </a:prstGeom>
        </p:spPr>
      </p:pic>
      <p:pic>
        <p:nvPicPr>
          <p:cNvPr id="16" name="Image 15" descr="Une image contenant texte, carte, atlas&#10;&#10;Le contenu généré par l’IA peut être incorrect.">
            <a:extLst>
              <a:ext uri="{FF2B5EF4-FFF2-40B4-BE49-F238E27FC236}">
                <a16:creationId xmlns:a16="http://schemas.microsoft.com/office/drawing/2014/main" id="{5E502E7B-10B9-1D0C-BE87-BC23ACAEA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168" y="1708989"/>
            <a:ext cx="8224159" cy="5171043"/>
          </a:xfrm>
          <a:prstGeom prst="rect">
            <a:avLst/>
          </a:prstGeom>
        </p:spPr>
      </p:pic>
      <p:pic>
        <p:nvPicPr>
          <p:cNvPr id="5" name="Image 4" descr="Une image contenant texte, Police, logo, graphisme&#10;&#10;Le contenu généré par l’IA peut être incorrect.">
            <a:extLst>
              <a:ext uri="{FF2B5EF4-FFF2-40B4-BE49-F238E27FC236}">
                <a16:creationId xmlns:a16="http://schemas.microsoft.com/office/drawing/2014/main" id="{089DB605-C05D-4A99-2844-AB9DCE6FAF30}"/>
              </a:ext>
            </a:extLst>
          </p:cNvPr>
          <p:cNvPicPr>
            <a:picLocks noChangeAspect="1"/>
          </p:cNvPicPr>
          <p:nvPr/>
        </p:nvPicPr>
        <p:blipFill>
          <a:blip r:embed="rId5">
            <a:extLst>
              <a:ext uri="{28A0092B-C50C-407E-A947-70E740481C1C}">
                <a14:useLocalDpi xmlns:a14="http://schemas.microsoft.com/office/drawing/2010/main" val="0"/>
              </a:ext>
            </a:extLst>
          </a:blip>
          <a:srcRect t="3235" r="3525" b="-1"/>
          <a:stretch/>
        </p:blipFill>
        <p:spPr>
          <a:xfrm>
            <a:off x="8460954" y="6231817"/>
            <a:ext cx="3727122" cy="648215"/>
          </a:xfrm>
          <a:prstGeom prst="rect">
            <a:avLst/>
          </a:prstGeom>
        </p:spPr>
      </p:pic>
      <p:pic>
        <p:nvPicPr>
          <p:cNvPr id="11" name="Image 10" descr="Une image contenant texte, capture d’écran, Police, ligne&#10;&#10;Le contenu généré par l’IA peut être incorrect.">
            <a:extLst>
              <a:ext uri="{FF2B5EF4-FFF2-40B4-BE49-F238E27FC236}">
                <a16:creationId xmlns:a16="http://schemas.microsoft.com/office/drawing/2014/main" id="{420B3632-8425-C8BB-1AA9-91E545C89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3169" y="342900"/>
            <a:ext cx="5016596" cy="1252419"/>
          </a:xfrm>
          <a:prstGeom prst="rect">
            <a:avLst/>
          </a:prstGeom>
        </p:spPr>
      </p:pic>
      <p:pic>
        <p:nvPicPr>
          <p:cNvPr id="15" name="Image 14" descr="Une image contenant Police, typographie, texte, calligraphie&#10;&#10;Le contenu généré par l’IA peut être incorrect.">
            <a:extLst>
              <a:ext uri="{FF2B5EF4-FFF2-40B4-BE49-F238E27FC236}">
                <a16:creationId xmlns:a16="http://schemas.microsoft.com/office/drawing/2014/main" id="{7213C9F9-5377-E0B0-C21E-BF12D5AA1C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973168" y="353916"/>
            <a:ext cx="3708591" cy="355618"/>
          </a:xfrm>
          <a:prstGeom prst="rect">
            <a:avLst/>
          </a:prstGeom>
        </p:spPr>
      </p:pic>
      <p:pic>
        <p:nvPicPr>
          <p:cNvPr id="18" name="Image 17" descr="Une image contenant texte, Police, capture d’écran&#10;&#10;Le contenu généré par l’IA peut être incorrect.">
            <a:extLst>
              <a:ext uri="{FF2B5EF4-FFF2-40B4-BE49-F238E27FC236}">
                <a16:creationId xmlns:a16="http://schemas.microsoft.com/office/drawing/2014/main" id="{78F15C3E-2782-2336-0950-4F415FB90F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0711" y="346297"/>
            <a:ext cx="2909274" cy="1125996"/>
          </a:xfrm>
          <a:prstGeom prst="rect">
            <a:avLst/>
          </a:prstGeom>
        </p:spPr>
      </p:pic>
      <p:pic>
        <p:nvPicPr>
          <p:cNvPr id="20" name="Image 19" descr="Une image contenant texte, Police, capture d’écran, blanc&#10;&#10;Le contenu généré par l’IA peut être incorrect.">
            <a:extLst>
              <a:ext uri="{FF2B5EF4-FFF2-40B4-BE49-F238E27FC236}">
                <a16:creationId xmlns:a16="http://schemas.microsoft.com/office/drawing/2014/main" id="{1D16AC38-AC7F-0A0A-3678-2445217FAB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27463" y="2025540"/>
            <a:ext cx="4381725" cy="1625684"/>
          </a:xfrm>
          <a:prstGeom prst="rect">
            <a:avLst/>
          </a:prstGeom>
          <a:ln w="38100">
            <a:solidFill>
              <a:srgbClr val="C00000"/>
            </a:solidFill>
          </a:ln>
        </p:spPr>
      </p:pic>
      <p:grpSp>
        <p:nvGrpSpPr>
          <p:cNvPr id="28" name="Groupe 27">
            <a:extLst>
              <a:ext uri="{FF2B5EF4-FFF2-40B4-BE49-F238E27FC236}">
                <a16:creationId xmlns:a16="http://schemas.microsoft.com/office/drawing/2014/main" id="{3B274A1A-3202-5451-5067-062D75EA2B15}"/>
              </a:ext>
            </a:extLst>
          </p:cNvPr>
          <p:cNvGrpSpPr/>
          <p:nvPr/>
        </p:nvGrpSpPr>
        <p:grpSpPr>
          <a:xfrm>
            <a:off x="5216215" y="3850512"/>
            <a:ext cx="5631155" cy="1881577"/>
            <a:chOff x="5216215" y="3850512"/>
            <a:chExt cx="5631155" cy="1881577"/>
          </a:xfrm>
        </p:grpSpPr>
        <p:grpSp>
          <p:nvGrpSpPr>
            <p:cNvPr id="25" name="Groupe 24">
              <a:extLst>
                <a:ext uri="{FF2B5EF4-FFF2-40B4-BE49-F238E27FC236}">
                  <a16:creationId xmlns:a16="http://schemas.microsoft.com/office/drawing/2014/main" id="{A540E144-03CF-2D83-89AC-26FE8E55B304}"/>
                </a:ext>
              </a:extLst>
            </p:cNvPr>
            <p:cNvGrpSpPr/>
            <p:nvPr/>
          </p:nvGrpSpPr>
          <p:grpSpPr>
            <a:xfrm>
              <a:off x="5267296" y="3880258"/>
              <a:ext cx="5580074" cy="1851831"/>
              <a:chOff x="5267296" y="3880258"/>
              <a:chExt cx="5580074" cy="1851831"/>
            </a:xfrm>
          </p:grpSpPr>
          <p:pic>
            <p:nvPicPr>
              <p:cNvPr id="22" name="Image 21" descr="Une image contenant texte, Police, carte de visite, capture d’écran&#10;&#10;Le contenu généré par l’IA peut être incorrect.">
                <a:extLst>
                  <a:ext uri="{FF2B5EF4-FFF2-40B4-BE49-F238E27FC236}">
                    <a16:creationId xmlns:a16="http://schemas.microsoft.com/office/drawing/2014/main" id="{28E6C079-6E09-3FA7-7B4B-05E6D0C5E3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67296" y="3880258"/>
                <a:ext cx="5580074" cy="1851831"/>
              </a:xfrm>
              <a:prstGeom prst="rect">
                <a:avLst/>
              </a:prstGeom>
              <a:ln w="28575">
                <a:solidFill>
                  <a:srgbClr val="C00000"/>
                </a:solidFill>
              </a:ln>
            </p:spPr>
          </p:pic>
          <p:pic>
            <p:nvPicPr>
              <p:cNvPr id="24" name="Image 23" descr="Une image contenant texte, Police, Graphique, logo&#10;&#10;Le contenu généré par l’IA peut être incorrect.">
                <a:extLst>
                  <a:ext uri="{FF2B5EF4-FFF2-40B4-BE49-F238E27FC236}">
                    <a16:creationId xmlns:a16="http://schemas.microsoft.com/office/drawing/2014/main" id="{D59A8B8C-AA53-65E5-8D96-13DD7B4900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4867" y="5293590"/>
                <a:ext cx="2722937" cy="438499"/>
              </a:xfrm>
              <a:prstGeom prst="rect">
                <a:avLst/>
              </a:prstGeom>
            </p:spPr>
          </p:pic>
        </p:grpSp>
        <p:sp>
          <p:nvSpPr>
            <p:cNvPr id="27" name="ZoneTexte 26">
              <a:extLst>
                <a:ext uri="{FF2B5EF4-FFF2-40B4-BE49-F238E27FC236}">
                  <a16:creationId xmlns:a16="http://schemas.microsoft.com/office/drawing/2014/main" id="{9A3B7049-8F26-70A8-8A47-B5555D46EC81}"/>
                </a:ext>
              </a:extLst>
            </p:cNvPr>
            <p:cNvSpPr txBox="1"/>
            <p:nvPr/>
          </p:nvSpPr>
          <p:spPr>
            <a:xfrm>
              <a:off x="5216215" y="3850512"/>
              <a:ext cx="2841118" cy="338554"/>
            </a:xfrm>
            <a:prstGeom prst="rect">
              <a:avLst/>
            </a:prstGeom>
            <a:noFill/>
          </p:spPr>
          <p:txBody>
            <a:bodyPr wrap="square">
              <a:spAutoFit/>
            </a:bodyPr>
            <a:lstStyle/>
            <a:p>
              <a:r>
                <a:rPr lang="fr-FR" sz="1600" kern="100" dirty="0" err="1">
                  <a:latin typeface="+mj-lt"/>
                  <a:ea typeface="Calibri" panose="020F0502020204030204" pitchFamily="34" charset="0"/>
                  <a:cs typeface="Times New Roman" panose="02020603050405020304" pitchFamily="18" charset="0"/>
                </a:rPr>
                <a:t>BirdLife</a:t>
              </a:r>
              <a:r>
                <a:rPr lang="fr-FR" sz="1600" kern="100" dirty="0">
                  <a:latin typeface="+mj-lt"/>
                  <a:ea typeface="Calibri" panose="020F0502020204030204" pitchFamily="34" charset="0"/>
                  <a:cs typeface="Times New Roman" panose="02020603050405020304" pitchFamily="18" charset="0"/>
                </a:rPr>
                <a:t> International (2020)</a:t>
              </a:r>
            </a:p>
          </p:txBody>
        </p:sp>
      </p:grpSp>
      <p:sp>
        <p:nvSpPr>
          <p:cNvPr id="30" name="Rectangle 29">
            <a:extLst>
              <a:ext uri="{FF2B5EF4-FFF2-40B4-BE49-F238E27FC236}">
                <a16:creationId xmlns:a16="http://schemas.microsoft.com/office/drawing/2014/main" id="{2121C1D5-C364-7991-EDF6-CEB06336BF86}"/>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2" name="ZoneTexte 31">
            <a:extLst>
              <a:ext uri="{FF2B5EF4-FFF2-40B4-BE49-F238E27FC236}">
                <a16:creationId xmlns:a16="http://schemas.microsoft.com/office/drawing/2014/main" id="{B9BA4510-5F2E-8013-6727-AE2C9F3A4A54}"/>
              </a:ext>
            </a:extLst>
          </p:cNvPr>
          <p:cNvSpPr txBox="1"/>
          <p:nvPr/>
        </p:nvSpPr>
        <p:spPr>
          <a:xfrm>
            <a:off x="11391901" y="-59383"/>
            <a:ext cx="800100" cy="461665"/>
          </a:xfrm>
          <a:prstGeom prst="rect">
            <a:avLst/>
          </a:prstGeom>
          <a:noFill/>
        </p:spPr>
        <p:txBody>
          <a:bodyPr wrap="square" rtlCol="0">
            <a:spAutoFit/>
          </a:bodyPr>
          <a:lstStyle/>
          <a:p>
            <a:r>
              <a:rPr lang="fr-FR" sz="2400" b="1" dirty="0"/>
              <a:t>7/19</a:t>
            </a:r>
          </a:p>
        </p:txBody>
      </p:sp>
      <p:sp>
        <p:nvSpPr>
          <p:cNvPr id="2" name="ZoneTexte 1">
            <a:extLst>
              <a:ext uri="{FF2B5EF4-FFF2-40B4-BE49-F238E27FC236}">
                <a16:creationId xmlns:a16="http://schemas.microsoft.com/office/drawing/2014/main" id="{55D2B079-D843-9A06-E930-08A34CBDEDC2}"/>
              </a:ext>
            </a:extLst>
          </p:cNvPr>
          <p:cNvSpPr txBox="1"/>
          <p:nvPr/>
        </p:nvSpPr>
        <p:spPr>
          <a:xfrm>
            <a:off x="2556826" y="6571223"/>
            <a:ext cx="1725433" cy="307777"/>
          </a:xfrm>
          <a:prstGeom prst="rect">
            <a:avLst/>
          </a:prstGeom>
          <a:noFill/>
        </p:spPr>
        <p:txBody>
          <a:bodyPr wrap="square" rtlCol="0">
            <a:spAutoFit/>
          </a:bodyPr>
          <a:lstStyle/>
          <a:p>
            <a:r>
              <a:rPr lang="fr-FR" sz="1400" dirty="0"/>
              <a:t>© Matt </a:t>
            </a:r>
            <a:r>
              <a:rPr lang="fr-FR" sz="1400" dirty="0" err="1"/>
              <a:t>Felperin</a:t>
            </a:r>
            <a:endParaRPr lang="fr-FR" sz="1400" dirty="0"/>
          </a:p>
        </p:txBody>
      </p:sp>
    </p:spTree>
    <p:extLst>
      <p:ext uri="{BB962C8B-B14F-4D97-AF65-F5344CB8AC3E}">
        <p14:creationId xmlns:p14="http://schemas.microsoft.com/office/powerpoint/2010/main" val="247554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4E3CA8CD-A1D0-EFDD-3A2F-22D8CA57EB39}"/>
              </a:ext>
            </a:extLst>
          </p:cNvPr>
          <p:cNvSpPr txBox="1"/>
          <p:nvPr/>
        </p:nvSpPr>
        <p:spPr>
          <a:xfrm>
            <a:off x="9362705" y="6488668"/>
            <a:ext cx="2829295" cy="369332"/>
          </a:xfrm>
          <a:prstGeom prst="rect">
            <a:avLst/>
          </a:prstGeom>
          <a:noFill/>
        </p:spPr>
        <p:txBody>
          <a:bodyPr wrap="square">
            <a:spAutoFit/>
          </a:bodyPr>
          <a:lstStyle/>
          <a:p>
            <a:pPr algn="just"/>
            <a:r>
              <a:rPr lang="en-US" kern="100" dirty="0">
                <a:latin typeface="+mj-lt"/>
                <a:ea typeface="Calibri" panose="020F0502020204030204" pitchFamily="34" charset="0"/>
                <a:cs typeface="Times New Roman" panose="02020603050405020304" pitchFamily="18" charset="0"/>
              </a:rPr>
              <a:t>Mackey </a:t>
            </a:r>
            <a:r>
              <a:rPr lang="en-US" i="1" kern="100" dirty="0">
                <a:latin typeface="+mj-lt"/>
                <a:ea typeface="Calibri" panose="020F0502020204030204" pitchFamily="34" charset="0"/>
                <a:cs typeface="Times New Roman" panose="02020603050405020304" pitchFamily="18" charset="0"/>
              </a:rPr>
              <a:t>et al.</a:t>
            </a:r>
            <a:r>
              <a:rPr lang="en-US" kern="100" dirty="0">
                <a:latin typeface="+mj-lt"/>
                <a:ea typeface="Calibri" panose="020F0502020204030204" pitchFamily="34" charset="0"/>
                <a:cs typeface="Times New Roman" panose="02020603050405020304" pitchFamily="18" charset="0"/>
              </a:rPr>
              <a:t> in</a:t>
            </a:r>
            <a:r>
              <a:rPr lang="en-US" i="1" kern="100" dirty="0">
                <a:latin typeface="+mj-lt"/>
                <a:ea typeface="Calibri" panose="020F0502020204030204" pitchFamily="34" charset="0"/>
                <a:cs typeface="Times New Roman" panose="02020603050405020304" pitchFamily="18" charset="0"/>
              </a:rPr>
              <a:t> Land </a:t>
            </a:r>
            <a:r>
              <a:rPr lang="en-US" kern="100" dirty="0">
                <a:latin typeface="+mj-lt"/>
                <a:ea typeface="Calibri" panose="020F0502020204030204" pitchFamily="34" charset="0"/>
                <a:cs typeface="Times New Roman" panose="02020603050405020304" pitchFamily="18" charset="0"/>
              </a:rPr>
              <a:t>(2024)</a:t>
            </a:r>
            <a:endParaRPr lang="fr-FR" kern="100" dirty="0">
              <a:latin typeface="+mj-lt"/>
              <a:ea typeface="Calibri" panose="020F050202020403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id="{59E9B57A-730E-3B56-5075-4BABC1BED3BE}"/>
              </a:ext>
            </a:extLst>
          </p:cNvPr>
          <p:cNvSpPr txBox="1"/>
          <p:nvPr/>
        </p:nvSpPr>
        <p:spPr>
          <a:xfrm>
            <a:off x="0" y="446171"/>
            <a:ext cx="12192000" cy="8771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550" dirty="0">
                <a:solidFill>
                  <a:schemeClr val="dk1"/>
                </a:solidFill>
              </a:rPr>
              <a:t>L’indice de stabilité du couvert forestier (2003-2022) permet </a:t>
            </a:r>
            <a:r>
              <a:rPr lang="fr-FR" sz="2550" dirty="0"/>
              <a:t>une perspective sur les perturbations</a:t>
            </a:r>
            <a:endParaRPr lang="fr-FR" sz="2550" dirty="0">
              <a:solidFill>
                <a:schemeClr val="dk1"/>
              </a:solidFill>
            </a:endParaRPr>
          </a:p>
        </p:txBody>
      </p:sp>
      <p:grpSp>
        <p:nvGrpSpPr>
          <p:cNvPr id="12" name="Groupe 11">
            <a:extLst>
              <a:ext uri="{FF2B5EF4-FFF2-40B4-BE49-F238E27FC236}">
                <a16:creationId xmlns:a16="http://schemas.microsoft.com/office/drawing/2014/main" id="{1789493F-74CC-917A-DF86-F25D6C41740F}"/>
              </a:ext>
            </a:extLst>
          </p:cNvPr>
          <p:cNvGrpSpPr/>
          <p:nvPr/>
        </p:nvGrpSpPr>
        <p:grpSpPr>
          <a:xfrm>
            <a:off x="0" y="1307841"/>
            <a:ext cx="7412103" cy="5550159"/>
            <a:chOff x="0" y="884753"/>
            <a:chExt cx="7412103" cy="5550159"/>
          </a:xfrm>
        </p:grpSpPr>
        <p:pic>
          <p:nvPicPr>
            <p:cNvPr id="9" name="Image 8" descr="Une image contenant carte, texte, atlas&#10;&#10;Le contenu généré par l’IA peut être incorrect.">
              <a:extLst>
                <a:ext uri="{FF2B5EF4-FFF2-40B4-BE49-F238E27FC236}">
                  <a16:creationId xmlns:a16="http://schemas.microsoft.com/office/drawing/2014/main" id="{4DFFF2AD-D9A2-74C3-014A-092B0F4DA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4753"/>
              <a:ext cx="7412102" cy="5550159"/>
            </a:xfrm>
            <a:prstGeom prst="rect">
              <a:avLst/>
            </a:prstGeom>
          </p:spPr>
        </p:pic>
        <p:pic>
          <p:nvPicPr>
            <p:cNvPr id="11" name="Image 10" descr="Une image contenant texte, Police, capture d’écran, ligne&#10;&#10;Le contenu généré par l’IA peut être incorrect.">
              <a:extLst>
                <a:ext uri="{FF2B5EF4-FFF2-40B4-BE49-F238E27FC236}">
                  <a16:creationId xmlns:a16="http://schemas.microsoft.com/office/drawing/2014/main" id="{F8A162A5-CCAA-9E45-D580-15C12C6CAC19}"/>
                </a:ext>
              </a:extLst>
            </p:cNvPr>
            <p:cNvPicPr>
              <a:picLocks noChangeAspect="1"/>
            </p:cNvPicPr>
            <p:nvPr/>
          </p:nvPicPr>
          <p:blipFill>
            <a:blip r:embed="rId4">
              <a:extLst>
                <a:ext uri="{28A0092B-C50C-407E-A947-70E740481C1C}">
                  <a14:useLocalDpi xmlns:a14="http://schemas.microsoft.com/office/drawing/2010/main" val="0"/>
                </a:ext>
              </a:extLst>
            </a:blip>
            <a:srcRect l="7582"/>
            <a:stretch/>
          </p:blipFill>
          <p:spPr>
            <a:xfrm>
              <a:off x="4261619" y="4975761"/>
              <a:ext cx="3150484" cy="1459151"/>
            </a:xfrm>
            <a:prstGeom prst="rect">
              <a:avLst/>
            </a:prstGeom>
          </p:spPr>
        </p:pic>
      </p:grpSp>
      <p:sp>
        <p:nvSpPr>
          <p:cNvPr id="17" name="Ellipse 16">
            <a:extLst>
              <a:ext uri="{FF2B5EF4-FFF2-40B4-BE49-F238E27FC236}">
                <a16:creationId xmlns:a16="http://schemas.microsoft.com/office/drawing/2014/main" id="{F9C7094F-A00F-9251-BB59-C0A0A8FCC3AF}"/>
              </a:ext>
            </a:extLst>
          </p:cNvPr>
          <p:cNvSpPr/>
          <p:nvPr/>
        </p:nvSpPr>
        <p:spPr>
          <a:xfrm>
            <a:off x="7518904" y="1524999"/>
            <a:ext cx="4510800" cy="4510262"/>
          </a:xfrm>
          <a:prstGeom prst="ellipse">
            <a:avLst/>
          </a:prstGeom>
          <a:solidFill>
            <a:srgbClr val="D09248"/>
          </a:solidFill>
          <a:ln>
            <a:solidFill>
              <a:srgbClr val="D092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9FEE0D-6A54-0DB2-300C-377EB7F25634}"/>
              </a:ext>
            </a:extLst>
          </p:cNvPr>
          <p:cNvSpPr txBox="1"/>
          <p:nvPr/>
        </p:nvSpPr>
        <p:spPr>
          <a:xfrm>
            <a:off x="7688127" y="2749078"/>
            <a:ext cx="4171858" cy="2985433"/>
          </a:xfrm>
          <a:prstGeom prst="rect">
            <a:avLst/>
          </a:prstGeom>
          <a:noFill/>
        </p:spPr>
        <p:txBody>
          <a:bodyPr wrap="square">
            <a:spAutoFit/>
          </a:bodyPr>
          <a:lstStyle/>
          <a:p>
            <a:pPr lvl="1"/>
            <a:r>
              <a:rPr lang="fr-CA" sz="3200" b="1" dirty="0"/>
              <a:t>Pertes d’habitat</a:t>
            </a:r>
          </a:p>
          <a:p>
            <a:pPr marL="742950" lvl="1" indent="-285750">
              <a:buFont typeface="Arial" panose="020B0604020202020204" pitchFamily="34" charset="0"/>
              <a:buChar char="•"/>
            </a:pPr>
            <a:r>
              <a:rPr lang="fr-CA" sz="2400" dirty="0"/>
              <a:t>Exploitation forestière</a:t>
            </a:r>
          </a:p>
          <a:p>
            <a:pPr marL="742950" lvl="1" indent="-285750">
              <a:buFont typeface="Arial" panose="020B0604020202020204" pitchFamily="34" charset="0"/>
              <a:buChar char="•"/>
            </a:pPr>
            <a:r>
              <a:rPr lang="fr-CA" sz="2400" dirty="0"/>
              <a:t>Tordeuse des bourgeons de l’épinette (TBE)</a:t>
            </a:r>
          </a:p>
          <a:p>
            <a:pPr marL="742950" lvl="1" indent="-285750">
              <a:buFont typeface="Arial" panose="020B0604020202020204" pitchFamily="34" charset="0"/>
              <a:buChar char="•"/>
            </a:pPr>
            <a:r>
              <a:rPr lang="fr-CA" sz="2400" dirty="0"/>
              <a:t>Développement éolien</a:t>
            </a:r>
          </a:p>
          <a:p>
            <a:pPr lvl="1"/>
            <a:r>
              <a:rPr lang="fr-CA" sz="6000" dirty="0"/>
              <a:t>        … </a:t>
            </a:r>
          </a:p>
        </p:txBody>
      </p:sp>
      <p:sp>
        <p:nvSpPr>
          <p:cNvPr id="20" name="Rectangle 19">
            <a:extLst>
              <a:ext uri="{FF2B5EF4-FFF2-40B4-BE49-F238E27FC236}">
                <a16:creationId xmlns:a16="http://schemas.microsoft.com/office/drawing/2014/main" id="{147B70B1-9DEA-8350-7F1C-AECB46881280}"/>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2" name="ZoneTexte 21">
            <a:extLst>
              <a:ext uri="{FF2B5EF4-FFF2-40B4-BE49-F238E27FC236}">
                <a16:creationId xmlns:a16="http://schemas.microsoft.com/office/drawing/2014/main" id="{20C4FB9A-D2DD-A5C5-28D6-1B02DBF265C5}"/>
              </a:ext>
            </a:extLst>
          </p:cNvPr>
          <p:cNvSpPr txBox="1"/>
          <p:nvPr/>
        </p:nvSpPr>
        <p:spPr>
          <a:xfrm>
            <a:off x="11391901" y="-59383"/>
            <a:ext cx="800100" cy="461665"/>
          </a:xfrm>
          <a:prstGeom prst="rect">
            <a:avLst/>
          </a:prstGeom>
          <a:noFill/>
        </p:spPr>
        <p:txBody>
          <a:bodyPr wrap="square" rtlCol="0">
            <a:spAutoFit/>
          </a:bodyPr>
          <a:lstStyle/>
          <a:p>
            <a:r>
              <a:rPr lang="fr-FR" sz="2400" b="1" dirty="0"/>
              <a:t>8/19</a:t>
            </a:r>
          </a:p>
        </p:txBody>
      </p:sp>
    </p:spTree>
    <p:extLst>
      <p:ext uri="{BB962C8B-B14F-4D97-AF65-F5344CB8AC3E}">
        <p14:creationId xmlns:p14="http://schemas.microsoft.com/office/powerpoint/2010/main" val="257047068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24437</TotalTime>
  <Words>5911</Words>
  <Application>Microsoft Office PowerPoint</Application>
  <PresentationFormat>Grand écran</PresentationFormat>
  <Paragraphs>317</Paragraphs>
  <Slides>26</Slides>
  <Notes>26</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26</vt:i4>
      </vt:variant>
    </vt:vector>
  </HeadingPairs>
  <TitlesOfParts>
    <vt:vector size="37" baseType="lpstr">
      <vt:lpstr>Aptos</vt:lpstr>
      <vt:lpstr>Aptos Display</vt:lpstr>
      <vt:lpstr>Arial</vt:lpstr>
      <vt:lpstr>Calibri</vt:lpstr>
      <vt:lpstr>CloSans</vt:lpstr>
      <vt:lpstr>Google Sans</vt:lpstr>
      <vt:lpstr>Lucida Console</vt:lpstr>
      <vt:lpstr>Segoe UI Emoji</vt:lpstr>
      <vt:lpstr>Symbol</vt:lpstr>
      <vt:lpstr>tahoma</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Pierre Nassivera</dc:creator>
  <cp:lastModifiedBy>Pierre Nassivera</cp:lastModifiedBy>
  <cp:revision>203</cp:revision>
  <dcterms:created xsi:type="dcterms:W3CDTF">2025-04-09T21:06:23Z</dcterms:created>
  <dcterms:modified xsi:type="dcterms:W3CDTF">2025-05-05T17:18:31Z</dcterms:modified>
</cp:coreProperties>
</file>